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54C_2A16ADF9.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1" r:id="rId5"/>
    <p:sldMasterId id="2147483692" r:id="rId6"/>
  </p:sldMasterIdLst>
  <p:notesMasterIdLst>
    <p:notesMasterId r:id="rId46"/>
  </p:notesMasterIdLst>
  <p:sldIdLst>
    <p:sldId id="935" r:id="rId7"/>
    <p:sldId id="13262" r:id="rId8"/>
    <p:sldId id="13352" r:id="rId9"/>
    <p:sldId id="4232" r:id="rId10"/>
    <p:sldId id="13353" r:id="rId11"/>
    <p:sldId id="13335" r:id="rId12"/>
    <p:sldId id="13354" r:id="rId13"/>
    <p:sldId id="375" r:id="rId14"/>
    <p:sldId id="4218" r:id="rId15"/>
    <p:sldId id="13325" r:id="rId16"/>
    <p:sldId id="13326" r:id="rId17"/>
    <p:sldId id="13321" r:id="rId18"/>
    <p:sldId id="13336" r:id="rId19"/>
    <p:sldId id="4247" r:id="rId20"/>
    <p:sldId id="4249" r:id="rId21"/>
    <p:sldId id="4259" r:id="rId22"/>
    <p:sldId id="4262" r:id="rId23"/>
    <p:sldId id="13338" r:id="rId24"/>
    <p:sldId id="956" r:id="rId25"/>
    <p:sldId id="1356" r:id="rId26"/>
    <p:sldId id="13344" r:id="rId27"/>
    <p:sldId id="13346" r:id="rId28"/>
    <p:sldId id="13347" r:id="rId29"/>
    <p:sldId id="13348" r:id="rId30"/>
    <p:sldId id="13349" r:id="rId31"/>
    <p:sldId id="13356" r:id="rId32"/>
    <p:sldId id="257" r:id="rId33"/>
    <p:sldId id="269" r:id="rId34"/>
    <p:sldId id="268" r:id="rId35"/>
    <p:sldId id="13351" r:id="rId36"/>
    <p:sldId id="271" r:id="rId37"/>
    <p:sldId id="263" r:id="rId38"/>
    <p:sldId id="261" r:id="rId39"/>
    <p:sldId id="267" r:id="rId40"/>
    <p:sldId id="270" r:id="rId41"/>
    <p:sldId id="264" r:id="rId42"/>
    <p:sldId id="13355" r:id="rId43"/>
    <p:sldId id="13259" r:id="rId44"/>
    <p:sldId id="417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781151B-95EF-4335-AA7D-194C1CF0CF47}">
          <p14:sldIdLst>
            <p14:sldId id="935"/>
            <p14:sldId id="13262"/>
            <p14:sldId id="13352"/>
            <p14:sldId id="4232"/>
            <p14:sldId id="13353"/>
            <p14:sldId id="13335"/>
            <p14:sldId id="13354"/>
            <p14:sldId id="375"/>
            <p14:sldId id="4218"/>
            <p14:sldId id="13325"/>
            <p14:sldId id="13326"/>
            <p14:sldId id="13321"/>
            <p14:sldId id="13336"/>
            <p14:sldId id="4247"/>
            <p14:sldId id="4249"/>
            <p14:sldId id="4259"/>
            <p14:sldId id="4262"/>
            <p14:sldId id="13338"/>
            <p14:sldId id="956"/>
            <p14:sldId id="1356"/>
            <p14:sldId id="13344"/>
            <p14:sldId id="13346"/>
            <p14:sldId id="13347"/>
            <p14:sldId id="13348"/>
            <p14:sldId id="13349"/>
            <p14:sldId id="13356"/>
            <p14:sldId id="257"/>
            <p14:sldId id="269"/>
            <p14:sldId id="268"/>
            <p14:sldId id="13351"/>
            <p14:sldId id="271"/>
            <p14:sldId id="263"/>
            <p14:sldId id="261"/>
            <p14:sldId id="267"/>
            <p14:sldId id="270"/>
            <p14:sldId id="264"/>
            <p14:sldId id="13355"/>
            <p14:sldId id="13259"/>
            <p14:sldId id="417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670757-75CC-0483-D22D-D2A389B751EC}" name="Farren Keyser" initials="FK" userId="S::HillarieK@thenationalcouncil.org::7b9d5a4d-30be-4e20-a645-9d1787980e9a" providerId="AD"/>
  <p188:author id="{E7DE9CC1-4E6D-039B-B128-D52BFC3A37D3}" name="Tamanna Patel" initials="TP" userId="S::tamannap@thenationalcouncil.org::2975579b-43b9-49ac-abf1-4d694b7e436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ope Rothenberg" initials="HR" lastIdx="1" clrIdx="0">
    <p:extLst>
      <p:ext uri="{19B8F6BF-5375-455C-9EA6-DF929625EA0E}">
        <p15:presenceInfo xmlns:p15="http://schemas.microsoft.com/office/powerpoint/2012/main" userId="S::HopeR@thenationalcouncil.org::527cb8f4-1344-4811-b291-335b814a68d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E29"/>
    <a:srgbClr val="536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700" autoAdjust="0"/>
  </p:normalViewPr>
  <p:slideViewPr>
    <p:cSldViewPr snapToGrid="0">
      <p:cViewPr varScale="1">
        <p:scale>
          <a:sx n="57" d="100"/>
          <a:sy n="57" d="100"/>
        </p:scale>
        <p:origin x="9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omments/modernComment_54C_2A16ADF9.xml><?xml version="1.0" encoding="utf-8"?>
<p188:cmLst xmlns:a="http://schemas.openxmlformats.org/drawingml/2006/main" xmlns:r="http://schemas.openxmlformats.org/officeDocument/2006/relationships" xmlns:p188="http://schemas.microsoft.com/office/powerpoint/2018/8/main">
  <p188:cm id="{9052C8EA-B7FD-479F-9B35-C18F28CFBA96}" authorId="{1E670757-75CC-0483-D22D-D2A389B751EC}" status="resolved" created="2022-08-02T18:32:49.347" complete="100000">
    <ac:txMkLst xmlns:ac="http://schemas.microsoft.com/office/drawing/2013/main/command">
      <pc:docMk xmlns:pc="http://schemas.microsoft.com/office/powerpoint/2013/main/command"/>
      <pc:sldMk xmlns:pc="http://schemas.microsoft.com/office/powerpoint/2013/main/command" cId="706129401" sldId="1356"/>
      <ac:spMk id="52228" creationId="{061DBB7B-6B48-4049-8042-55ED9302391C}"/>
      <ac:txMk cp="0">
        <ac:context len="3" hash="55189"/>
      </ac:txMk>
    </ac:txMkLst>
    <p188:pos x="317823" y="332234"/>
    <p188:txBody>
      <a:bodyPr/>
      <a:lstStyle/>
      <a:p>
        <a:r>
          <a:rPr lang="en-US"/>
          <a:t>Individuals with a diagnosis of post-traumatic stress disorder (PTSD) are about 22% more likely to be current smokes than individuals without PTSD.  
van den Berk-Clark C, et al. Association between posttraumatic stress disorder and lack of exercise, poor diet, obesity, and co-occuring smoking: A systematic review and meta-analysis. Health Psychology. 2018; 37(5):4-7-16.</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 Id="rId4" Type="http://schemas.openxmlformats.org/officeDocument/2006/relationships/image" Target="../media/image3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 Id="rId4" Type="http://schemas.openxmlformats.org/officeDocument/2006/relationships/image" Target="../media/image35.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356965-8202-AA4C-9CAB-C73BB7817381}" type="doc">
      <dgm:prSet loTypeId="urn:microsoft.com/office/officeart/2005/8/layout/radial4" loCatId="" qsTypeId="urn:microsoft.com/office/officeart/2005/8/quickstyle/simple2" qsCatId="simple" csTypeId="urn:microsoft.com/office/officeart/2005/8/colors/accent0_3" csCatId="mainScheme" phldr="1"/>
      <dgm:spPr/>
      <dgm:t>
        <a:bodyPr/>
        <a:lstStyle/>
        <a:p>
          <a:endParaRPr lang="en-US"/>
        </a:p>
      </dgm:t>
    </dgm:pt>
    <dgm:pt modelId="{85A99F97-66FB-144D-9BC8-CCFD75B43091}">
      <dgm:prSet phldrT="[Text]"/>
      <dgm:spPr/>
      <dgm:t>
        <a:bodyPr/>
        <a:lstStyle/>
        <a:p>
          <a:r>
            <a:rPr lang="en-US"/>
            <a:t>Health Outcomes</a:t>
          </a:r>
        </a:p>
      </dgm:t>
    </dgm:pt>
    <dgm:pt modelId="{5BC9D177-CE41-824E-A819-51B0CE78A9AB}" type="parTrans" cxnId="{94597D8B-06E7-7847-9861-591808DBA296}">
      <dgm:prSet/>
      <dgm:spPr/>
      <dgm:t>
        <a:bodyPr/>
        <a:lstStyle/>
        <a:p>
          <a:endParaRPr lang="en-US"/>
        </a:p>
      </dgm:t>
    </dgm:pt>
    <dgm:pt modelId="{A50A545E-2176-4D4C-B5F7-E35A5A86C9E5}" type="sibTrans" cxnId="{94597D8B-06E7-7847-9861-591808DBA296}">
      <dgm:prSet/>
      <dgm:spPr/>
      <dgm:t>
        <a:bodyPr/>
        <a:lstStyle/>
        <a:p>
          <a:endParaRPr lang="en-US"/>
        </a:p>
      </dgm:t>
    </dgm:pt>
    <dgm:pt modelId="{1F00E164-2514-5342-8054-42E0BD6A0260}">
      <dgm:prSet phldrT="[Text]"/>
      <dgm:spPr/>
      <dgm:t>
        <a:bodyPr/>
        <a:lstStyle/>
        <a:p>
          <a:r>
            <a:rPr lang="en-US"/>
            <a:t>Health Behaviors 30%</a:t>
          </a:r>
        </a:p>
      </dgm:t>
    </dgm:pt>
    <dgm:pt modelId="{90824FDD-1D08-194A-AB45-EC70728E8566}" type="parTrans" cxnId="{101F2823-70C0-664E-B7CE-8DF8EBDD1B99}">
      <dgm:prSet/>
      <dgm:spPr>
        <a:solidFill>
          <a:srgbClr val="C00000"/>
        </a:solidFill>
      </dgm:spPr>
      <dgm:t>
        <a:bodyPr/>
        <a:lstStyle/>
        <a:p>
          <a:endParaRPr lang="en-US"/>
        </a:p>
      </dgm:t>
    </dgm:pt>
    <dgm:pt modelId="{7AF23AF3-A085-9847-A752-716C87C9C8DC}" type="sibTrans" cxnId="{101F2823-70C0-664E-B7CE-8DF8EBDD1B99}">
      <dgm:prSet/>
      <dgm:spPr/>
      <dgm:t>
        <a:bodyPr/>
        <a:lstStyle/>
        <a:p>
          <a:endParaRPr lang="en-US"/>
        </a:p>
      </dgm:t>
    </dgm:pt>
    <dgm:pt modelId="{69168E2E-120B-404C-A72B-8765E1D12F93}">
      <dgm:prSet phldrT="[Text]"/>
      <dgm:spPr>
        <a:solidFill>
          <a:schemeClr val="accent2"/>
        </a:solidFill>
      </dgm:spPr>
      <dgm:t>
        <a:bodyPr/>
        <a:lstStyle/>
        <a:p>
          <a:r>
            <a:rPr lang="en-US"/>
            <a:t>Social &amp; Economic Factors 40%</a:t>
          </a:r>
        </a:p>
      </dgm:t>
    </dgm:pt>
    <dgm:pt modelId="{0524A13B-5297-7E41-8879-748B97D602AA}" type="parTrans" cxnId="{725E5F2F-0874-0D4E-B31A-A0AD9A79ABB5}">
      <dgm:prSet/>
      <dgm:spPr/>
      <dgm:t>
        <a:bodyPr/>
        <a:lstStyle/>
        <a:p>
          <a:endParaRPr lang="en-US"/>
        </a:p>
      </dgm:t>
    </dgm:pt>
    <dgm:pt modelId="{C9F79EE8-0AD8-1344-AD5C-AEA8863CA506}" type="sibTrans" cxnId="{725E5F2F-0874-0D4E-B31A-A0AD9A79ABB5}">
      <dgm:prSet/>
      <dgm:spPr/>
      <dgm:t>
        <a:bodyPr/>
        <a:lstStyle/>
        <a:p>
          <a:endParaRPr lang="en-US"/>
        </a:p>
      </dgm:t>
    </dgm:pt>
    <dgm:pt modelId="{29AE3E54-9B2D-9446-8E72-683070FB227F}">
      <dgm:prSet phldrT="[Text]"/>
      <dgm:spPr>
        <a:solidFill>
          <a:schemeClr val="accent2"/>
        </a:solidFill>
      </dgm:spPr>
      <dgm:t>
        <a:bodyPr/>
        <a:lstStyle/>
        <a:p>
          <a:r>
            <a:rPr lang="en-US"/>
            <a:t>Physical Environment 10%</a:t>
          </a:r>
        </a:p>
      </dgm:t>
    </dgm:pt>
    <dgm:pt modelId="{54A75016-8EB0-A947-A7CB-895C1F9C8075}" type="parTrans" cxnId="{28628D9A-2FD8-A14C-AA41-3AC016100323}">
      <dgm:prSet/>
      <dgm:spPr/>
      <dgm:t>
        <a:bodyPr/>
        <a:lstStyle/>
        <a:p>
          <a:endParaRPr lang="en-US"/>
        </a:p>
      </dgm:t>
    </dgm:pt>
    <dgm:pt modelId="{15F45C04-E692-2140-8732-766754D65B46}" type="sibTrans" cxnId="{28628D9A-2FD8-A14C-AA41-3AC016100323}">
      <dgm:prSet/>
      <dgm:spPr/>
      <dgm:t>
        <a:bodyPr/>
        <a:lstStyle/>
        <a:p>
          <a:endParaRPr lang="en-US"/>
        </a:p>
      </dgm:t>
    </dgm:pt>
    <dgm:pt modelId="{5BF6D0E0-3AB6-0F44-B713-8BAD0096EF3B}">
      <dgm:prSet/>
      <dgm:spPr>
        <a:solidFill>
          <a:schemeClr val="accent2"/>
        </a:solidFill>
      </dgm:spPr>
      <dgm:t>
        <a:bodyPr/>
        <a:lstStyle/>
        <a:p>
          <a:r>
            <a:rPr lang="en-US"/>
            <a:t>Access to Care 10%</a:t>
          </a:r>
        </a:p>
      </dgm:t>
    </dgm:pt>
    <dgm:pt modelId="{020D9153-9EEB-5F4D-A08B-9B8AAD21BABF}" type="parTrans" cxnId="{03138531-148A-3F40-8954-7072B60775A2}">
      <dgm:prSet/>
      <dgm:spPr/>
      <dgm:t>
        <a:bodyPr/>
        <a:lstStyle/>
        <a:p>
          <a:endParaRPr lang="en-US"/>
        </a:p>
      </dgm:t>
    </dgm:pt>
    <dgm:pt modelId="{F4A06125-BD61-CB44-83EB-CF5AF9B03165}" type="sibTrans" cxnId="{03138531-148A-3F40-8954-7072B60775A2}">
      <dgm:prSet/>
      <dgm:spPr/>
      <dgm:t>
        <a:bodyPr/>
        <a:lstStyle/>
        <a:p>
          <a:endParaRPr lang="en-US"/>
        </a:p>
      </dgm:t>
    </dgm:pt>
    <dgm:pt modelId="{CCE78436-7F16-2240-936E-8724B880145F}">
      <dgm:prSet/>
      <dgm:spPr>
        <a:solidFill>
          <a:schemeClr val="accent2"/>
        </a:solidFill>
      </dgm:spPr>
      <dgm:t>
        <a:bodyPr/>
        <a:lstStyle/>
        <a:p>
          <a:r>
            <a:rPr lang="en-US"/>
            <a:t>Quality of Care 10%</a:t>
          </a:r>
        </a:p>
      </dgm:t>
    </dgm:pt>
    <dgm:pt modelId="{C9866FEC-E89D-9B4C-BC56-B1B6BAF0DBCC}" type="parTrans" cxnId="{DD0E3612-C807-2348-815B-9F27CF00C0F1}">
      <dgm:prSet/>
      <dgm:spPr/>
      <dgm:t>
        <a:bodyPr/>
        <a:lstStyle/>
        <a:p>
          <a:endParaRPr lang="en-US"/>
        </a:p>
      </dgm:t>
    </dgm:pt>
    <dgm:pt modelId="{9291BE97-7E90-F74F-A5D7-507518007F3D}" type="sibTrans" cxnId="{DD0E3612-C807-2348-815B-9F27CF00C0F1}">
      <dgm:prSet/>
      <dgm:spPr/>
      <dgm:t>
        <a:bodyPr/>
        <a:lstStyle/>
        <a:p>
          <a:endParaRPr lang="en-US"/>
        </a:p>
      </dgm:t>
    </dgm:pt>
    <dgm:pt modelId="{CA0E4560-FC4D-4EBB-80F4-5C7FD55AE2B8}" type="pres">
      <dgm:prSet presAssocID="{8D356965-8202-AA4C-9CAB-C73BB7817381}" presName="cycle" presStyleCnt="0">
        <dgm:presLayoutVars>
          <dgm:chMax val="1"/>
          <dgm:dir/>
          <dgm:animLvl val="ctr"/>
          <dgm:resizeHandles val="exact"/>
        </dgm:presLayoutVars>
      </dgm:prSet>
      <dgm:spPr/>
    </dgm:pt>
    <dgm:pt modelId="{E920368E-CB1B-4CD4-9B16-D5D82E1398B7}" type="pres">
      <dgm:prSet presAssocID="{85A99F97-66FB-144D-9BC8-CCFD75B43091}" presName="centerShape" presStyleLbl="node0" presStyleIdx="0" presStyleCnt="1"/>
      <dgm:spPr/>
    </dgm:pt>
    <dgm:pt modelId="{CEBBA6C5-19CE-41F0-856D-9FA476F143C7}" type="pres">
      <dgm:prSet presAssocID="{90824FDD-1D08-194A-AB45-EC70728E8566}" presName="parTrans" presStyleLbl="bgSibTrans2D1" presStyleIdx="0" presStyleCnt="5"/>
      <dgm:spPr/>
    </dgm:pt>
    <dgm:pt modelId="{7DFFA167-9A1B-4563-923C-A775A73F829A}" type="pres">
      <dgm:prSet presAssocID="{1F00E164-2514-5342-8054-42E0BD6A0260}" presName="node" presStyleLbl="node1" presStyleIdx="0" presStyleCnt="5" custRadScaleRad="131054" custRadScaleInc="-4485">
        <dgm:presLayoutVars>
          <dgm:bulletEnabled val="1"/>
        </dgm:presLayoutVars>
      </dgm:prSet>
      <dgm:spPr/>
    </dgm:pt>
    <dgm:pt modelId="{25A658A3-1C8E-4D70-A9C8-1A4C6E6E3DB9}" type="pres">
      <dgm:prSet presAssocID="{C9866FEC-E89D-9B4C-BC56-B1B6BAF0DBCC}" presName="parTrans" presStyleLbl="bgSibTrans2D1" presStyleIdx="1" presStyleCnt="5"/>
      <dgm:spPr/>
    </dgm:pt>
    <dgm:pt modelId="{115EC78E-9D36-4FE6-9EB0-6737C52C84C0}" type="pres">
      <dgm:prSet presAssocID="{CCE78436-7F16-2240-936E-8724B880145F}" presName="node" presStyleLbl="node1" presStyleIdx="1" presStyleCnt="5">
        <dgm:presLayoutVars>
          <dgm:bulletEnabled val="1"/>
        </dgm:presLayoutVars>
      </dgm:prSet>
      <dgm:spPr/>
    </dgm:pt>
    <dgm:pt modelId="{F545E432-6A7D-4B11-8FE5-4EE8091F41C4}" type="pres">
      <dgm:prSet presAssocID="{020D9153-9EEB-5F4D-A08B-9B8AAD21BABF}" presName="parTrans" presStyleLbl="bgSibTrans2D1" presStyleIdx="2" presStyleCnt="5"/>
      <dgm:spPr/>
    </dgm:pt>
    <dgm:pt modelId="{D7911B61-ED73-441D-BA02-1F2D1B212AA5}" type="pres">
      <dgm:prSet presAssocID="{5BF6D0E0-3AB6-0F44-B713-8BAD0096EF3B}" presName="node" presStyleLbl="node1" presStyleIdx="2" presStyleCnt="5">
        <dgm:presLayoutVars>
          <dgm:bulletEnabled val="1"/>
        </dgm:presLayoutVars>
      </dgm:prSet>
      <dgm:spPr/>
    </dgm:pt>
    <dgm:pt modelId="{AF313ED8-7EF9-49CD-B8EE-DDE2A80D02B2}" type="pres">
      <dgm:prSet presAssocID="{0524A13B-5297-7E41-8879-748B97D602AA}" presName="parTrans" presStyleLbl="bgSibTrans2D1" presStyleIdx="3" presStyleCnt="5"/>
      <dgm:spPr/>
    </dgm:pt>
    <dgm:pt modelId="{94A0AE78-8468-47F1-BBEF-9D8090283592}" type="pres">
      <dgm:prSet presAssocID="{69168E2E-120B-404C-A72B-8765E1D12F93}" presName="node" presStyleLbl="node1" presStyleIdx="3" presStyleCnt="5">
        <dgm:presLayoutVars>
          <dgm:bulletEnabled val="1"/>
        </dgm:presLayoutVars>
      </dgm:prSet>
      <dgm:spPr/>
    </dgm:pt>
    <dgm:pt modelId="{7EE222EC-980B-4F65-93CF-739C5D23013E}" type="pres">
      <dgm:prSet presAssocID="{54A75016-8EB0-A947-A7CB-895C1F9C8075}" presName="parTrans" presStyleLbl="bgSibTrans2D1" presStyleIdx="4" presStyleCnt="5"/>
      <dgm:spPr/>
    </dgm:pt>
    <dgm:pt modelId="{E09BFB4E-4AF0-423D-B78C-8B2BB88D0A10}" type="pres">
      <dgm:prSet presAssocID="{29AE3E54-9B2D-9446-8E72-683070FB227F}" presName="node" presStyleLbl="node1" presStyleIdx="4" presStyleCnt="5">
        <dgm:presLayoutVars>
          <dgm:bulletEnabled val="1"/>
        </dgm:presLayoutVars>
      </dgm:prSet>
      <dgm:spPr/>
    </dgm:pt>
  </dgm:ptLst>
  <dgm:cxnLst>
    <dgm:cxn modelId="{383CC107-377F-4F5D-8DD9-731550B53B7A}" type="presOf" srcId="{8D356965-8202-AA4C-9CAB-C73BB7817381}" destId="{CA0E4560-FC4D-4EBB-80F4-5C7FD55AE2B8}" srcOrd="0" destOrd="0" presId="urn:microsoft.com/office/officeart/2005/8/layout/radial4"/>
    <dgm:cxn modelId="{DD0E3612-C807-2348-815B-9F27CF00C0F1}" srcId="{85A99F97-66FB-144D-9BC8-CCFD75B43091}" destId="{CCE78436-7F16-2240-936E-8724B880145F}" srcOrd="1" destOrd="0" parTransId="{C9866FEC-E89D-9B4C-BC56-B1B6BAF0DBCC}" sibTransId="{9291BE97-7E90-F74F-A5D7-507518007F3D}"/>
    <dgm:cxn modelId="{101F2823-70C0-664E-B7CE-8DF8EBDD1B99}" srcId="{85A99F97-66FB-144D-9BC8-CCFD75B43091}" destId="{1F00E164-2514-5342-8054-42E0BD6A0260}" srcOrd="0" destOrd="0" parTransId="{90824FDD-1D08-194A-AB45-EC70728E8566}" sibTransId="{7AF23AF3-A085-9847-A752-716C87C9C8DC}"/>
    <dgm:cxn modelId="{725E5F2F-0874-0D4E-B31A-A0AD9A79ABB5}" srcId="{85A99F97-66FB-144D-9BC8-CCFD75B43091}" destId="{69168E2E-120B-404C-A72B-8765E1D12F93}" srcOrd="3" destOrd="0" parTransId="{0524A13B-5297-7E41-8879-748B97D602AA}" sibTransId="{C9F79EE8-0AD8-1344-AD5C-AEA8863CA506}"/>
    <dgm:cxn modelId="{E82F3E30-52EA-41B3-B094-6F73E8063592}" type="presOf" srcId="{54A75016-8EB0-A947-A7CB-895C1F9C8075}" destId="{7EE222EC-980B-4F65-93CF-739C5D23013E}" srcOrd="0" destOrd="0" presId="urn:microsoft.com/office/officeart/2005/8/layout/radial4"/>
    <dgm:cxn modelId="{03138531-148A-3F40-8954-7072B60775A2}" srcId="{85A99F97-66FB-144D-9BC8-CCFD75B43091}" destId="{5BF6D0E0-3AB6-0F44-B713-8BAD0096EF3B}" srcOrd="2" destOrd="0" parTransId="{020D9153-9EEB-5F4D-A08B-9B8AAD21BABF}" sibTransId="{F4A06125-BD61-CB44-83EB-CF5AF9B03165}"/>
    <dgm:cxn modelId="{77225F44-E271-45F0-8BCC-36CB009AEB99}" type="presOf" srcId="{0524A13B-5297-7E41-8879-748B97D602AA}" destId="{AF313ED8-7EF9-49CD-B8EE-DDE2A80D02B2}" srcOrd="0" destOrd="0" presId="urn:microsoft.com/office/officeart/2005/8/layout/radial4"/>
    <dgm:cxn modelId="{2486B164-33E5-4AD0-B385-680C911F1CA5}" type="presOf" srcId="{C9866FEC-E89D-9B4C-BC56-B1B6BAF0DBCC}" destId="{25A658A3-1C8E-4D70-A9C8-1A4C6E6E3DB9}" srcOrd="0" destOrd="0" presId="urn:microsoft.com/office/officeart/2005/8/layout/radial4"/>
    <dgm:cxn modelId="{B2160765-1D5F-4E75-A769-5E077BBEF280}" type="presOf" srcId="{CCE78436-7F16-2240-936E-8724B880145F}" destId="{115EC78E-9D36-4FE6-9EB0-6737C52C84C0}" srcOrd="0" destOrd="0" presId="urn:microsoft.com/office/officeart/2005/8/layout/radial4"/>
    <dgm:cxn modelId="{1A6A6148-4C77-4155-A907-DD0521A23922}" type="presOf" srcId="{90824FDD-1D08-194A-AB45-EC70728E8566}" destId="{CEBBA6C5-19CE-41F0-856D-9FA476F143C7}" srcOrd="0" destOrd="0" presId="urn:microsoft.com/office/officeart/2005/8/layout/radial4"/>
    <dgm:cxn modelId="{EC5C9D6D-1DEF-4F59-9D29-DDBD24106A6E}" type="presOf" srcId="{85A99F97-66FB-144D-9BC8-CCFD75B43091}" destId="{E920368E-CB1B-4CD4-9B16-D5D82E1398B7}" srcOrd="0" destOrd="0" presId="urn:microsoft.com/office/officeart/2005/8/layout/radial4"/>
    <dgm:cxn modelId="{94597D8B-06E7-7847-9861-591808DBA296}" srcId="{8D356965-8202-AA4C-9CAB-C73BB7817381}" destId="{85A99F97-66FB-144D-9BC8-CCFD75B43091}" srcOrd="0" destOrd="0" parTransId="{5BC9D177-CE41-824E-A819-51B0CE78A9AB}" sibTransId="{A50A545E-2176-4D4C-B5F7-E35A5A86C9E5}"/>
    <dgm:cxn modelId="{27225790-0043-4FA8-BE5D-D084AF03CAA1}" type="presOf" srcId="{020D9153-9EEB-5F4D-A08B-9B8AAD21BABF}" destId="{F545E432-6A7D-4B11-8FE5-4EE8091F41C4}" srcOrd="0" destOrd="0" presId="urn:microsoft.com/office/officeart/2005/8/layout/radial4"/>
    <dgm:cxn modelId="{28628D9A-2FD8-A14C-AA41-3AC016100323}" srcId="{85A99F97-66FB-144D-9BC8-CCFD75B43091}" destId="{29AE3E54-9B2D-9446-8E72-683070FB227F}" srcOrd="4" destOrd="0" parTransId="{54A75016-8EB0-A947-A7CB-895C1F9C8075}" sibTransId="{15F45C04-E692-2140-8732-766754D65B46}"/>
    <dgm:cxn modelId="{305C4FAE-016B-4EF7-B302-D98E7258527D}" type="presOf" srcId="{29AE3E54-9B2D-9446-8E72-683070FB227F}" destId="{E09BFB4E-4AF0-423D-B78C-8B2BB88D0A10}" srcOrd="0" destOrd="0" presId="urn:microsoft.com/office/officeart/2005/8/layout/radial4"/>
    <dgm:cxn modelId="{D73786C0-5B12-490F-8746-835EF409CC33}" type="presOf" srcId="{5BF6D0E0-3AB6-0F44-B713-8BAD0096EF3B}" destId="{D7911B61-ED73-441D-BA02-1F2D1B212AA5}" srcOrd="0" destOrd="0" presId="urn:microsoft.com/office/officeart/2005/8/layout/radial4"/>
    <dgm:cxn modelId="{31BB17D3-0AD9-4322-B267-90570009D271}" type="presOf" srcId="{69168E2E-120B-404C-A72B-8765E1D12F93}" destId="{94A0AE78-8468-47F1-BBEF-9D8090283592}" srcOrd="0" destOrd="0" presId="urn:microsoft.com/office/officeart/2005/8/layout/radial4"/>
    <dgm:cxn modelId="{1F6B46D8-DE71-440B-986D-11A95D6CEAC7}" type="presOf" srcId="{1F00E164-2514-5342-8054-42E0BD6A0260}" destId="{7DFFA167-9A1B-4563-923C-A775A73F829A}" srcOrd="0" destOrd="0" presId="urn:microsoft.com/office/officeart/2005/8/layout/radial4"/>
    <dgm:cxn modelId="{6EE5189E-D823-46E7-B4A9-04A5CBD3EC07}" type="presParOf" srcId="{CA0E4560-FC4D-4EBB-80F4-5C7FD55AE2B8}" destId="{E920368E-CB1B-4CD4-9B16-D5D82E1398B7}" srcOrd="0" destOrd="0" presId="urn:microsoft.com/office/officeart/2005/8/layout/radial4"/>
    <dgm:cxn modelId="{B7BBFDCD-A50F-4527-B0CA-B98E408747BF}" type="presParOf" srcId="{CA0E4560-FC4D-4EBB-80F4-5C7FD55AE2B8}" destId="{CEBBA6C5-19CE-41F0-856D-9FA476F143C7}" srcOrd="1" destOrd="0" presId="urn:microsoft.com/office/officeart/2005/8/layout/radial4"/>
    <dgm:cxn modelId="{18DFFF9E-D153-4894-9E47-960150912E60}" type="presParOf" srcId="{CA0E4560-FC4D-4EBB-80F4-5C7FD55AE2B8}" destId="{7DFFA167-9A1B-4563-923C-A775A73F829A}" srcOrd="2" destOrd="0" presId="urn:microsoft.com/office/officeart/2005/8/layout/radial4"/>
    <dgm:cxn modelId="{131E7C39-01D2-4FFD-BF6A-AEB5F1134052}" type="presParOf" srcId="{CA0E4560-FC4D-4EBB-80F4-5C7FD55AE2B8}" destId="{25A658A3-1C8E-4D70-A9C8-1A4C6E6E3DB9}" srcOrd="3" destOrd="0" presId="urn:microsoft.com/office/officeart/2005/8/layout/radial4"/>
    <dgm:cxn modelId="{038A5E4A-ADBE-47AF-8360-686DC54BE832}" type="presParOf" srcId="{CA0E4560-FC4D-4EBB-80F4-5C7FD55AE2B8}" destId="{115EC78E-9D36-4FE6-9EB0-6737C52C84C0}" srcOrd="4" destOrd="0" presId="urn:microsoft.com/office/officeart/2005/8/layout/radial4"/>
    <dgm:cxn modelId="{9ED7AC38-FF9B-4303-B9DF-768AD20FB5E3}" type="presParOf" srcId="{CA0E4560-FC4D-4EBB-80F4-5C7FD55AE2B8}" destId="{F545E432-6A7D-4B11-8FE5-4EE8091F41C4}" srcOrd="5" destOrd="0" presId="urn:microsoft.com/office/officeart/2005/8/layout/radial4"/>
    <dgm:cxn modelId="{CA33741E-C82D-4439-A5BF-2AF1F8D742AC}" type="presParOf" srcId="{CA0E4560-FC4D-4EBB-80F4-5C7FD55AE2B8}" destId="{D7911B61-ED73-441D-BA02-1F2D1B212AA5}" srcOrd="6" destOrd="0" presId="urn:microsoft.com/office/officeart/2005/8/layout/radial4"/>
    <dgm:cxn modelId="{C47BE2D9-FA83-41CD-8B19-B52DACD7C454}" type="presParOf" srcId="{CA0E4560-FC4D-4EBB-80F4-5C7FD55AE2B8}" destId="{AF313ED8-7EF9-49CD-B8EE-DDE2A80D02B2}" srcOrd="7" destOrd="0" presId="urn:microsoft.com/office/officeart/2005/8/layout/radial4"/>
    <dgm:cxn modelId="{7ECE41E2-9333-4790-B1EF-608BF16EC373}" type="presParOf" srcId="{CA0E4560-FC4D-4EBB-80F4-5C7FD55AE2B8}" destId="{94A0AE78-8468-47F1-BBEF-9D8090283592}" srcOrd="8" destOrd="0" presId="urn:microsoft.com/office/officeart/2005/8/layout/radial4"/>
    <dgm:cxn modelId="{80968399-EBAE-4DB2-B66C-B337C7012693}" type="presParOf" srcId="{CA0E4560-FC4D-4EBB-80F4-5C7FD55AE2B8}" destId="{7EE222EC-980B-4F65-93CF-739C5D23013E}" srcOrd="9" destOrd="0" presId="urn:microsoft.com/office/officeart/2005/8/layout/radial4"/>
    <dgm:cxn modelId="{15BF33E3-6296-4651-B6DC-CB628C9E0104}" type="presParOf" srcId="{CA0E4560-FC4D-4EBB-80F4-5C7FD55AE2B8}" destId="{E09BFB4E-4AF0-423D-B78C-8B2BB88D0A10}"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C4A113-66E0-45B2-AA2B-1057120B28F8}"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4618DBC1-202F-4796-9F12-3AEEA524C7BA}">
      <dgm:prSet phldrT="[Text]" custT="1"/>
      <dgm:spPr>
        <a:solidFill>
          <a:schemeClr val="accent2"/>
        </a:solidFill>
      </dgm:spPr>
      <dgm:t>
        <a:bodyPr/>
        <a:lstStyle/>
        <a:p>
          <a:pPr>
            <a:buNone/>
          </a:pPr>
          <a:endParaRPr lang="en-US" sz="1400" dirty="0"/>
        </a:p>
        <a:p>
          <a:pPr>
            <a:buNone/>
          </a:pPr>
          <a:endParaRPr lang="en-US" sz="1400" dirty="0"/>
        </a:p>
        <a:p>
          <a:pPr>
            <a:buNone/>
          </a:pPr>
          <a:endParaRPr lang="en-US" sz="1400" dirty="0"/>
        </a:p>
        <a:p>
          <a:pPr>
            <a:buNone/>
          </a:pPr>
          <a:r>
            <a:rPr lang="en-US" sz="1400" dirty="0"/>
            <a:t>About 14 percent of individuals without any of these forms of adversity smoked</a:t>
          </a:r>
        </a:p>
        <a:p>
          <a:pPr>
            <a:buNone/>
          </a:pPr>
          <a:endParaRPr lang="en-US" sz="1400" dirty="0"/>
        </a:p>
        <a:p>
          <a:pPr>
            <a:buNone/>
          </a:pPr>
          <a:r>
            <a:rPr lang="en-US" sz="1400" b="1" dirty="0"/>
            <a:t>With each added disadvantage, smoking rates increased, rising to 58 percent among individuals with all six forms of adversity</a:t>
          </a:r>
        </a:p>
        <a:p>
          <a:pPr>
            <a:buNone/>
          </a:pPr>
          <a:endParaRPr lang="en-US" sz="1100" b="1" dirty="0"/>
        </a:p>
        <a:p>
          <a:pPr>
            <a:buNone/>
          </a:pPr>
          <a:endParaRPr lang="en-US" sz="1100" b="1" dirty="0"/>
        </a:p>
        <a:p>
          <a:pPr>
            <a:buNone/>
          </a:pPr>
          <a:endParaRPr lang="en-US" sz="1100" dirty="0"/>
        </a:p>
        <a:p>
          <a:pPr>
            <a:buNone/>
          </a:pPr>
          <a:endParaRPr lang="en-US" sz="1100" dirty="0"/>
        </a:p>
      </dgm:t>
    </dgm:pt>
    <dgm:pt modelId="{137B8DE4-C93B-478F-8FF7-BBA70D2621F2}" type="parTrans" cxnId="{40E33230-8DEC-4A5F-9E80-A697CB5634A7}">
      <dgm:prSet/>
      <dgm:spPr/>
      <dgm:t>
        <a:bodyPr/>
        <a:lstStyle/>
        <a:p>
          <a:endParaRPr lang="en-US"/>
        </a:p>
      </dgm:t>
    </dgm:pt>
    <dgm:pt modelId="{3A904930-7BA5-4081-8A13-B2BBDE9FBDA7}" type="sibTrans" cxnId="{40E33230-8DEC-4A5F-9E80-A697CB5634A7}">
      <dgm:prSet/>
      <dgm:spPr/>
      <dgm:t>
        <a:bodyPr/>
        <a:lstStyle/>
        <a:p>
          <a:endParaRPr lang="en-US"/>
        </a:p>
      </dgm:t>
    </dgm:pt>
    <dgm:pt modelId="{3F930751-0057-4936-B274-40CCFBBA5EEC}">
      <dgm:prSet phldrT="[Text]"/>
      <dgm:spPr/>
      <dgm:t>
        <a:bodyPr/>
        <a:lstStyle/>
        <a:p>
          <a:r>
            <a:rPr lang="en-US" dirty="0"/>
            <a:t>Unemployment/poverty</a:t>
          </a:r>
        </a:p>
      </dgm:t>
    </dgm:pt>
    <dgm:pt modelId="{8434D82D-3E8B-475C-8A3F-10818842D232}" type="parTrans" cxnId="{9165E3AC-649D-413F-80B3-10A942EFEA6F}">
      <dgm:prSet/>
      <dgm:spPr/>
      <dgm:t>
        <a:bodyPr/>
        <a:lstStyle/>
        <a:p>
          <a:endParaRPr lang="en-US"/>
        </a:p>
      </dgm:t>
    </dgm:pt>
    <dgm:pt modelId="{9DBEC76A-4B4A-4CA5-9F4A-11BF4357CC98}" type="sibTrans" cxnId="{9165E3AC-649D-413F-80B3-10A942EFEA6F}">
      <dgm:prSet/>
      <dgm:spPr/>
      <dgm:t>
        <a:bodyPr/>
        <a:lstStyle/>
        <a:p>
          <a:endParaRPr lang="en-US"/>
        </a:p>
      </dgm:t>
    </dgm:pt>
    <dgm:pt modelId="{0B94CF1C-9581-4A4C-882C-45413864DB4D}">
      <dgm:prSet phldrT="[Text]"/>
      <dgm:spPr/>
      <dgm:t>
        <a:bodyPr/>
        <a:lstStyle/>
        <a:p>
          <a:r>
            <a:rPr lang="en-US" dirty="0"/>
            <a:t>Low</a:t>
          </a:r>
          <a:r>
            <a:rPr lang="en-US" baseline="0" dirty="0"/>
            <a:t> education</a:t>
          </a:r>
          <a:endParaRPr lang="en-US" dirty="0"/>
        </a:p>
      </dgm:t>
    </dgm:pt>
    <dgm:pt modelId="{AFCF70CD-42F3-4FFA-9615-59895368BC78}" type="parTrans" cxnId="{634F0814-D0BA-4779-9389-F2F34D4622CA}">
      <dgm:prSet/>
      <dgm:spPr/>
      <dgm:t>
        <a:bodyPr/>
        <a:lstStyle/>
        <a:p>
          <a:endParaRPr lang="en-US"/>
        </a:p>
      </dgm:t>
    </dgm:pt>
    <dgm:pt modelId="{9604D067-0B58-4EED-9101-99140ED5A101}" type="sibTrans" cxnId="{634F0814-D0BA-4779-9389-F2F34D4622CA}">
      <dgm:prSet/>
      <dgm:spPr/>
      <dgm:t>
        <a:bodyPr/>
        <a:lstStyle/>
        <a:p>
          <a:endParaRPr lang="en-US"/>
        </a:p>
      </dgm:t>
    </dgm:pt>
    <dgm:pt modelId="{829CC4D3-AA44-43F9-B646-6DFF2B03D429}">
      <dgm:prSet phldrT="[Text]"/>
      <dgm:spPr/>
      <dgm:t>
        <a:bodyPr/>
        <a:lstStyle/>
        <a:p>
          <a:r>
            <a:rPr lang="en-US" dirty="0"/>
            <a:t>Disability</a:t>
          </a:r>
        </a:p>
      </dgm:t>
    </dgm:pt>
    <dgm:pt modelId="{AFBD523D-2756-447B-BE78-624CF4B95792}" type="parTrans" cxnId="{61EDE079-41AA-42C7-B16E-9B161984FACE}">
      <dgm:prSet/>
      <dgm:spPr/>
      <dgm:t>
        <a:bodyPr/>
        <a:lstStyle/>
        <a:p>
          <a:endParaRPr lang="en-US"/>
        </a:p>
      </dgm:t>
    </dgm:pt>
    <dgm:pt modelId="{10077091-F530-43B4-A64F-341947B7777B}" type="sibTrans" cxnId="{61EDE079-41AA-42C7-B16E-9B161984FACE}">
      <dgm:prSet/>
      <dgm:spPr/>
      <dgm:t>
        <a:bodyPr/>
        <a:lstStyle/>
        <a:p>
          <a:endParaRPr lang="en-US"/>
        </a:p>
      </dgm:t>
    </dgm:pt>
    <dgm:pt modelId="{F326CB8E-4125-4DBC-B9DB-89B35316D859}">
      <dgm:prSet phldrT="[Text]"/>
      <dgm:spPr/>
      <dgm:t>
        <a:bodyPr/>
        <a:lstStyle/>
        <a:p>
          <a:r>
            <a:rPr lang="en-US" dirty="0"/>
            <a:t>Serious psychological distress/heavy drinking</a:t>
          </a:r>
        </a:p>
      </dgm:t>
    </dgm:pt>
    <dgm:pt modelId="{8361E218-B144-4E17-8922-25A2014431DD}" type="parTrans" cxnId="{22035158-9F89-4E9B-82E6-F290E2A46630}">
      <dgm:prSet/>
      <dgm:spPr/>
      <dgm:t>
        <a:bodyPr/>
        <a:lstStyle/>
        <a:p>
          <a:endParaRPr lang="en-US"/>
        </a:p>
      </dgm:t>
    </dgm:pt>
    <dgm:pt modelId="{195063D6-2D4A-4BFA-AE51-C76D07DBAC43}" type="sibTrans" cxnId="{22035158-9F89-4E9B-82E6-F290E2A46630}">
      <dgm:prSet/>
      <dgm:spPr/>
      <dgm:t>
        <a:bodyPr/>
        <a:lstStyle/>
        <a:p>
          <a:endParaRPr lang="en-US"/>
        </a:p>
      </dgm:t>
    </dgm:pt>
    <dgm:pt modelId="{01C93584-0124-42D0-88E0-5684229A5B8D}" type="pres">
      <dgm:prSet presAssocID="{AAC4A113-66E0-45B2-AA2B-1057120B28F8}" presName="Name0" presStyleCnt="0">
        <dgm:presLayoutVars>
          <dgm:chMax val="1"/>
          <dgm:chPref val="1"/>
          <dgm:dir/>
          <dgm:resizeHandles/>
        </dgm:presLayoutVars>
      </dgm:prSet>
      <dgm:spPr/>
    </dgm:pt>
    <dgm:pt modelId="{ACFE40AB-0CC5-4F11-AFDE-C64E8145697F}" type="pres">
      <dgm:prSet presAssocID="{4618DBC1-202F-4796-9F12-3AEEA524C7BA}" presName="Parent" presStyleLbl="node1" presStyleIdx="0" presStyleCnt="2" custScaleX="161037" custScaleY="155217">
        <dgm:presLayoutVars>
          <dgm:chMax val="4"/>
          <dgm:chPref val="3"/>
        </dgm:presLayoutVars>
      </dgm:prSet>
      <dgm:spPr/>
    </dgm:pt>
    <dgm:pt modelId="{678526AC-7317-4626-9AEA-4C21F0306488}" type="pres">
      <dgm:prSet presAssocID="{3F930751-0057-4936-B274-40CCFBBA5EEC}" presName="Accent" presStyleLbl="node1" presStyleIdx="1" presStyleCnt="2" custLinFactNeighborX="1689" custLinFactNeighborY="2554"/>
      <dgm:spPr>
        <a:solidFill>
          <a:schemeClr val="accent2"/>
        </a:solidFill>
      </dgm:spPr>
    </dgm:pt>
    <dgm:pt modelId="{F6C6F2A3-CE72-48BA-98F7-2030F2888134}" type="pres">
      <dgm:prSet presAssocID="{3F930751-0057-4936-B274-40CCFBBA5EEC}" presName="Image1"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dgm:spPr>
    </dgm:pt>
    <dgm:pt modelId="{5856A5DF-107C-4A56-A15F-FF0F418E7CBE}" type="pres">
      <dgm:prSet presAssocID="{3F930751-0057-4936-B274-40CCFBBA5EEC}" presName="Child1" presStyleLbl="revTx" presStyleIdx="0" presStyleCnt="4">
        <dgm:presLayoutVars>
          <dgm:chMax val="0"/>
          <dgm:chPref val="0"/>
          <dgm:bulletEnabled val="1"/>
        </dgm:presLayoutVars>
      </dgm:prSet>
      <dgm:spPr/>
    </dgm:pt>
    <dgm:pt modelId="{1E608E73-CCCF-42A6-9A5E-6F105D2DCB4B}" type="pres">
      <dgm:prSet presAssocID="{0B94CF1C-9581-4A4C-882C-45413864DB4D}" presName="Image2" presStyleCnt="0"/>
      <dgm:spPr/>
    </dgm:pt>
    <dgm:pt modelId="{681FF206-8D34-41B4-A587-F0B8F216B9CD}" type="pres">
      <dgm:prSet presAssocID="{0B94CF1C-9581-4A4C-882C-45413864DB4D}" presName="Imag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84B0CB04-F173-4F64-8A49-E6D856FE7195}" type="pres">
      <dgm:prSet presAssocID="{0B94CF1C-9581-4A4C-882C-45413864DB4D}" presName="Child2" presStyleLbl="revTx" presStyleIdx="1" presStyleCnt="4">
        <dgm:presLayoutVars>
          <dgm:chMax val="0"/>
          <dgm:chPref val="0"/>
          <dgm:bulletEnabled val="1"/>
        </dgm:presLayoutVars>
      </dgm:prSet>
      <dgm:spPr/>
    </dgm:pt>
    <dgm:pt modelId="{E10A0512-0C51-454A-8680-724C9E755915}" type="pres">
      <dgm:prSet presAssocID="{829CC4D3-AA44-43F9-B646-6DFF2B03D429}" presName="Image3" presStyleCnt="0"/>
      <dgm:spPr/>
    </dgm:pt>
    <dgm:pt modelId="{021BE0C8-04E7-4E19-9932-0685A8385F3E}" type="pres">
      <dgm:prSet presAssocID="{829CC4D3-AA44-43F9-B646-6DFF2B03D429}" presName="Imag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FC3490E2-B8D8-4F80-899F-E578E7B4EA04}" type="pres">
      <dgm:prSet presAssocID="{829CC4D3-AA44-43F9-B646-6DFF2B03D429}" presName="Child3" presStyleLbl="revTx" presStyleIdx="2" presStyleCnt="4">
        <dgm:presLayoutVars>
          <dgm:chMax val="0"/>
          <dgm:chPref val="0"/>
          <dgm:bulletEnabled val="1"/>
        </dgm:presLayoutVars>
      </dgm:prSet>
      <dgm:spPr/>
    </dgm:pt>
    <dgm:pt modelId="{8B92D3B4-442B-40AC-8B9F-4715E3657C78}" type="pres">
      <dgm:prSet presAssocID="{F326CB8E-4125-4DBC-B9DB-89B35316D859}" presName="Image4" presStyleCnt="0"/>
      <dgm:spPr/>
    </dgm:pt>
    <dgm:pt modelId="{07B3D72B-33DD-450C-9CC3-B1ACAD8AECD5}" type="pres">
      <dgm:prSet presAssocID="{F326CB8E-4125-4DBC-B9DB-89B35316D859}" presName="Imag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2FAB8F68-83F2-4BB4-A738-9730770396C6}" type="pres">
      <dgm:prSet presAssocID="{F326CB8E-4125-4DBC-B9DB-89B35316D859}" presName="Child4" presStyleLbl="revTx" presStyleIdx="3" presStyleCnt="4">
        <dgm:presLayoutVars>
          <dgm:chMax val="0"/>
          <dgm:chPref val="0"/>
          <dgm:bulletEnabled val="1"/>
        </dgm:presLayoutVars>
      </dgm:prSet>
      <dgm:spPr/>
    </dgm:pt>
  </dgm:ptLst>
  <dgm:cxnLst>
    <dgm:cxn modelId="{634F0814-D0BA-4779-9389-F2F34D4622CA}" srcId="{4618DBC1-202F-4796-9F12-3AEEA524C7BA}" destId="{0B94CF1C-9581-4A4C-882C-45413864DB4D}" srcOrd="1" destOrd="0" parTransId="{AFCF70CD-42F3-4FFA-9615-59895368BC78}" sibTransId="{9604D067-0B58-4EED-9101-99140ED5A101}"/>
    <dgm:cxn modelId="{43C60F2B-DBF1-4053-A657-EB4CBE3C50F4}" type="presOf" srcId="{4618DBC1-202F-4796-9F12-3AEEA524C7BA}" destId="{ACFE40AB-0CC5-4F11-AFDE-C64E8145697F}" srcOrd="0" destOrd="0" presId="urn:microsoft.com/office/officeart/2011/layout/RadialPictureList"/>
    <dgm:cxn modelId="{40E33230-8DEC-4A5F-9E80-A697CB5634A7}" srcId="{AAC4A113-66E0-45B2-AA2B-1057120B28F8}" destId="{4618DBC1-202F-4796-9F12-3AEEA524C7BA}" srcOrd="0" destOrd="0" parTransId="{137B8DE4-C93B-478F-8FF7-BBA70D2621F2}" sibTransId="{3A904930-7BA5-4081-8A13-B2BBDE9FBDA7}"/>
    <dgm:cxn modelId="{DE326055-9694-4D0C-81CE-32735E7802F5}" type="presOf" srcId="{F326CB8E-4125-4DBC-B9DB-89B35316D859}" destId="{2FAB8F68-83F2-4BB4-A738-9730770396C6}" srcOrd="0" destOrd="0" presId="urn:microsoft.com/office/officeart/2011/layout/RadialPictureList"/>
    <dgm:cxn modelId="{22035158-9F89-4E9B-82E6-F290E2A46630}" srcId="{4618DBC1-202F-4796-9F12-3AEEA524C7BA}" destId="{F326CB8E-4125-4DBC-B9DB-89B35316D859}" srcOrd="3" destOrd="0" parTransId="{8361E218-B144-4E17-8922-25A2014431DD}" sibTransId="{195063D6-2D4A-4BFA-AE51-C76D07DBAC43}"/>
    <dgm:cxn modelId="{61EDE079-41AA-42C7-B16E-9B161984FACE}" srcId="{4618DBC1-202F-4796-9F12-3AEEA524C7BA}" destId="{829CC4D3-AA44-43F9-B646-6DFF2B03D429}" srcOrd="2" destOrd="0" parTransId="{AFBD523D-2756-447B-BE78-624CF4B95792}" sibTransId="{10077091-F530-43B4-A64F-341947B7777B}"/>
    <dgm:cxn modelId="{9165E3AC-649D-413F-80B3-10A942EFEA6F}" srcId="{4618DBC1-202F-4796-9F12-3AEEA524C7BA}" destId="{3F930751-0057-4936-B274-40CCFBBA5EEC}" srcOrd="0" destOrd="0" parTransId="{8434D82D-3E8B-475C-8A3F-10818842D232}" sibTransId="{9DBEC76A-4B4A-4CA5-9F4A-11BF4357CC98}"/>
    <dgm:cxn modelId="{73CDC0B5-E035-4F24-886E-0AED938B4C79}" type="presOf" srcId="{0B94CF1C-9581-4A4C-882C-45413864DB4D}" destId="{84B0CB04-F173-4F64-8A49-E6D856FE7195}" srcOrd="0" destOrd="0" presId="urn:microsoft.com/office/officeart/2011/layout/RadialPictureList"/>
    <dgm:cxn modelId="{41591ADB-EBD4-4458-B302-D45FC041636F}" type="presOf" srcId="{3F930751-0057-4936-B274-40CCFBBA5EEC}" destId="{5856A5DF-107C-4A56-A15F-FF0F418E7CBE}" srcOrd="0" destOrd="0" presId="urn:microsoft.com/office/officeart/2011/layout/RadialPictureList"/>
    <dgm:cxn modelId="{055894E8-D618-4A61-A0BD-FE5EF6C1054D}" type="presOf" srcId="{829CC4D3-AA44-43F9-B646-6DFF2B03D429}" destId="{FC3490E2-B8D8-4F80-899F-E578E7B4EA04}" srcOrd="0" destOrd="0" presId="urn:microsoft.com/office/officeart/2011/layout/RadialPictureList"/>
    <dgm:cxn modelId="{8950ACEA-32A0-40B2-A8CA-F1F57634CC83}" type="presOf" srcId="{AAC4A113-66E0-45B2-AA2B-1057120B28F8}" destId="{01C93584-0124-42D0-88E0-5684229A5B8D}" srcOrd="0" destOrd="0" presId="urn:microsoft.com/office/officeart/2011/layout/RadialPictureList"/>
    <dgm:cxn modelId="{BE2B31D4-C2C4-432F-B3C0-D620B0E9FDA1}" type="presParOf" srcId="{01C93584-0124-42D0-88E0-5684229A5B8D}" destId="{ACFE40AB-0CC5-4F11-AFDE-C64E8145697F}" srcOrd="0" destOrd="0" presId="urn:microsoft.com/office/officeart/2011/layout/RadialPictureList"/>
    <dgm:cxn modelId="{2DDE5BA7-4A13-45EA-B95E-16A12F4CF275}" type="presParOf" srcId="{01C93584-0124-42D0-88E0-5684229A5B8D}" destId="{678526AC-7317-4626-9AEA-4C21F0306488}" srcOrd="1" destOrd="0" presId="urn:microsoft.com/office/officeart/2011/layout/RadialPictureList"/>
    <dgm:cxn modelId="{C1D66E7A-0F08-46FF-AA41-60C8F07DCC31}" type="presParOf" srcId="{01C93584-0124-42D0-88E0-5684229A5B8D}" destId="{F6C6F2A3-CE72-48BA-98F7-2030F2888134}" srcOrd="2" destOrd="0" presId="urn:microsoft.com/office/officeart/2011/layout/RadialPictureList"/>
    <dgm:cxn modelId="{7199FD65-A1AA-4B73-8C9D-842929317793}" type="presParOf" srcId="{01C93584-0124-42D0-88E0-5684229A5B8D}" destId="{5856A5DF-107C-4A56-A15F-FF0F418E7CBE}" srcOrd="3" destOrd="0" presId="urn:microsoft.com/office/officeart/2011/layout/RadialPictureList"/>
    <dgm:cxn modelId="{2DFF1281-0C94-4AD5-8F2F-CD6C77185650}" type="presParOf" srcId="{01C93584-0124-42D0-88E0-5684229A5B8D}" destId="{1E608E73-CCCF-42A6-9A5E-6F105D2DCB4B}" srcOrd="4" destOrd="0" presId="urn:microsoft.com/office/officeart/2011/layout/RadialPictureList"/>
    <dgm:cxn modelId="{5C52C00B-CEE1-49CC-A8D6-E1B78E50D815}" type="presParOf" srcId="{1E608E73-CCCF-42A6-9A5E-6F105D2DCB4B}" destId="{681FF206-8D34-41B4-A587-F0B8F216B9CD}" srcOrd="0" destOrd="0" presId="urn:microsoft.com/office/officeart/2011/layout/RadialPictureList"/>
    <dgm:cxn modelId="{0BBE69ED-B73D-4422-BCA2-0E5934419D9E}" type="presParOf" srcId="{01C93584-0124-42D0-88E0-5684229A5B8D}" destId="{84B0CB04-F173-4F64-8A49-E6D856FE7195}" srcOrd="5" destOrd="0" presId="urn:microsoft.com/office/officeart/2011/layout/RadialPictureList"/>
    <dgm:cxn modelId="{D638B988-C146-4C0A-8416-13FEF54B1F7D}" type="presParOf" srcId="{01C93584-0124-42D0-88E0-5684229A5B8D}" destId="{E10A0512-0C51-454A-8680-724C9E755915}" srcOrd="6" destOrd="0" presId="urn:microsoft.com/office/officeart/2011/layout/RadialPictureList"/>
    <dgm:cxn modelId="{1D15BE8B-D525-4EC2-B527-B0EEE6986826}" type="presParOf" srcId="{E10A0512-0C51-454A-8680-724C9E755915}" destId="{021BE0C8-04E7-4E19-9932-0685A8385F3E}" srcOrd="0" destOrd="0" presId="urn:microsoft.com/office/officeart/2011/layout/RadialPictureList"/>
    <dgm:cxn modelId="{E0015CDD-27D6-4BCA-A009-A4107C6BFE34}" type="presParOf" srcId="{01C93584-0124-42D0-88E0-5684229A5B8D}" destId="{FC3490E2-B8D8-4F80-899F-E578E7B4EA04}" srcOrd="7" destOrd="0" presId="urn:microsoft.com/office/officeart/2011/layout/RadialPictureList"/>
    <dgm:cxn modelId="{5A62C48C-C093-4794-BEAE-EF1DA6B78556}" type="presParOf" srcId="{01C93584-0124-42D0-88E0-5684229A5B8D}" destId="{8B92D3B4-442B-40AC-8B9F-4715E3657C78}" srcOrd="8" destOrd="0" presId="urn:microsoft.com/office/officeart/2011/layout/RadialPictureList"/>
    <dgm:cxn modelId="{A95C40A7-2FD4-4AA6-B168-57E84DC383E8}" type="presParOf" srcId="{8B92D3B4-442B-40AC-8B9F-4715E3657C78}" destId="{07B3D72B-33DD-450C-9CC3-B1ACAD8AECD5}" srcOrd="0" destOrd="0" presId="urn:microsoft.com/office/officeart/2011/layout/RadialPictureList"/>
    <dgm:cxn modelId="{49E146A9-E540-4F72-A04E-60EAB25E22C8}" type="presParOf" srcId="{01C93584-0124-42D0-88E0-5684229A5B8D}" destId="{2FAB8F68-83F2-4BB4-A738-9730770396C6}" srcOrd="9" destOrd="0" presId="urn:microsoft.com/office/officeart/2011/layout/Radial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0368E-CB1B-4CD4-9B16-D5D82E1398B7}">
      <dsp:nvSpPr>
        <dsp:cNvPr id="0" name=""/>
        <dsp:cNvSpPr/>
      </dsp:nvSpPr>
      <dsp:spPr>
        <a:xfrm>
          <a:off x="2911216" y="2275343"/>
          <a:ext cx="1684424" cy="1684424"/>
        </a:xfrm>
        <a:prstGeom prst="ellips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Health Outcomes</a:t>
          </a:r>
        </a:p>
      </dsp:txBody>
      <dsp:txXfrm>
        <a:off x="3157894" y="2522021"/>
        <a:ext cx="1191068" cy="1191068"/>
      </dsp:txXfrm>
    </dsp:sp>
    <dsp:sp modelId="{CEBBA6C5-19CE-41F0-856D-9FA476F143C7}">
      <dsp:nvSpPr>
        <dsp:cNvPr id="0" name=""/>
        <dsp:cNvSpPr/>
      </dsp:nvSpPr>
      <dsp:spPr>
        <a:xfrm rot="10693559">
          <a:off x="799623" y="2938095"/>
          <a:ext cx="1996341" cy="480060"/>
        </a:xfrm>
        <a:prstGeom prst="leftArrow">
          <a:avLst>
            <a:gd name="adj1" fmla="val 60000"/>
            <a:gd name="adj2" fmla="val 50000"/>
          </a:avLst>
        </a:prstGeom>
        <a:solidFill>
          <a:srgbClr val="C00000"/>
        </a:solidFill>
        <a:ln>
          <a:noFill/>
        </a:ln>
        <a:effectLst/>
      </dsp:spPr>
      <dsp:style>
        <a:lnRef idx="0">
          <a:scrgbClr r="0" g="0" b="0"/>
        </a:lnRef>
        <a:fillRef idx="1">
          <a:scrgbClr r="0" g="0" b="0"/>
        </a:fillRef>
        <a:effectRef idx="1">
          <a:scrgbClr r="0" g="0" b="0"/>
        </a:effectRef>
        <a:fontRef idx="minor">
          <a:schemeClr val="lt1"/>
        </a:fontRef>
      </dsp:style>
    </dsp:sp>
    <dsp:sp modelId="{7DFFA167-9A1B-4563-923C-A775A73F829A}">
      <dsp:nvSpPr>
        <dsp:cNvPr id="0" name=""/>
        <dsp:cNvSpPr/>
      </dsp:nvSpPr>
      <dsp:spPr>
        <a:xfrm>
          <a:off x="0" y="2568945"/>
          <a:ext cx="1600203" cy="1280162"/>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a:t>Health Behaviors 30%</a:t>
          </a:r>
        </a:p>
      </dsp:txBody>
      <dsp:txXfrm>
        <a:off x="37495" y="2606440"/>
        <a:ext cx="1525213" cy="1205172"/>
      </dsp:txXfrm>
    </dsp:sp>
    <dsp:sp modelId="{25A658A3-1C8E-4D70-A9C8-1A4C6E6E3DB9}">
      <dsp:nvSpPr>
        <dsp:cNvPr id="0" name=""/>
        <dsp:cNvSpPr/>
      </dsp:nvSpPr>
      <dsp:spPr>
        <a:xfrm rot="13500000">
          <a:off x="1775573" y="1672168"/>
          <a:ext cx="1544996" cy="480060"/>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15EC78E-9D36-4FE6-9EB0-6737C52C84C0}">
      <dsp:nvSpPr>
        <dsp:cNvPr id="0" name=""/>
        <dsp:cNvSpPr/>
      </dsp:nvSpPr>
      <dsp:spPr>
        <a:xfrm>
          <a:off x="1201731" y="725878"/>
          <a:ext cx="1600203" cy="1280162"/>
        </a:xfrm>
        <a:prstGeom prst="roundRect">
          <a:avLst>
            <a:gd name="adj" fmla="val 10000"/>
          </a:avLst>
        </a:prstGeom>
        <a:solidFill>
          <a:schemeClr val="accent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a:t>Quality of Care 10%</a:t>
          </a:r>
        </a:p>
      </dsp:txBody>
      <dsp:txXfrm>
        <a:off x="1239226" y="763373"/>
        <a:ext cx="1525213" cy="1205172"/>
      </dsp:txXfrm>
    </dsp:sp>
    <dsp:sp modelId="{F545E432-6A7D-4B11-8FE5-4EE8091F41C4}">
      <dsp:nvSpPr>
        <dsp:cNvPr id="0" name=""/>
        <dsp:cNvSpPr/>
      </dsp:nvSpPr>
      <dsp:spPr>
        <a:xfrm rot="16200000">
          <a:off x="2980930" y="1172893"/>
          <a:ext cx="1544996" cy="480060"/>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7911B61-ED73-441D-BA02-1F2D1B212AA5}">
      <dsp:nvSpPr>
        <dsp:cNvPr id="0" name=""/>
        <dsp:cNvSpPr/>
      </dsp:nvSpPr>
      <dsp:spPr>
        <a:xfrm>
          <a:off x="2953326" y="344"/>
          <a:ext cx="1600203" cy="1280162"/>
        </a:xfrm>
        <a:prstGeom prst="roundRect">
          <a:avLst>
            <a:gd name="adj" fmla="val 10000"/>
          </a:avLst>
        </a:prstGeom>
        <a:solidFill>
          <a:schemeClr val="accent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a:t>Access to Care 10%</a:t>
          </a:r>
        </a:p>
      </dsp:txBody>
      <dsp:txXfrm>
        <a:off x="2990821" y="37839"/>
        <a:ext cx="1525213" cy="1205172"/>
      </dsp:txXfrm>
    </dsp:sp>
    <dsp:sp modelId="{AF313ED8-7EF9-49CD-B8EE-DDE2A80D02B2}">
      <dsp:nvSpPr>
        <dsp:cNvPr id="0" name=""/>
        <dsp:cNvSpPr/>
      </dsp:nvSpPr>
      <dsp:spPr>
        <a:xfrm rot="18900000">
          <a:off x="4186286" y="1672168"/>
          <a:ext cx="1544996" cy="480060"/>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94A0AE78-8468-47F1-BBEF-9D8090283592}">
      <dsp:nvSpPr>
        <dsp:cNvPr id="0" name=""/>
        <dsp:cNvSpPr/>
      </dsp:nvSpPr>
      <dsp:spPr>
        <a:xfrm>
          <a:off x="4704921" y="725878"/>
          <a:ext cx="1600203" cy="1280162"/>
        </a:xfrm>
        <a:prstGeom prst="roundRect">
          <a:avLst>
            <a:gd name="adj" fmla="val 10000"/>
          </a:avLst>
        </a:prstGeom>
        <a:solidFill>
          <a:schemeClr val="accent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a:t>Social &amp; Economic Factors 40%</a:t>
          </a:r>
        </a:p>
      </dsp:txBody>
      <dsp:txXfrm>
        <a:off x="4742416" y="763373"/>
        <a:ext cx="1525213" cy="1205172"/>
      </dsp:txXfrm>
    </dsp:sp>
    <dsp:sp modelId="{7EE222EC-980B-4F65-93CF-739C5D23013E}">
      <dsp:nvSpPr>
        <dsp:cNvPr id="0" name=""/>
        <dsp:cNvSpPr/>
      </dsp:nvSpPr>
      <dsp:spPr>
        <a:xfrm>
          <a:off x="4685561" y="2877524"/>
          <a:ext cx="1544996" cy="480060"/>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E09BFB4E-4AF0-423D-B78C-8B2BB88D0A10}">
      <dsp:nvSpPr>
        <dsp:cNvPr id="0" name=""/>
        <dsp:cNvSpPr/>
      </dsp:nvSpPr>
      <dsp:spPr>
        <a:xfrm>
          <a:off x="5430456" y="2477474"/>
          <a:ext cx="1600203" cy="1280162"/>
        </a:xfrm>
        <a:prstGeom prst="roundRect">
          <a:avLst>
            <a:gd name="adj" fmla="val 10000"/>
          </a:avLst>
        </a:prstGeom>
        <a:solidFill>
          <a:schemeClr val="accent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a:t>Physical Environment 10%</a:t>
          </a:r>
        </a:p>
      </dsp:txBody>
      <dsp:txXfrm>
        <a:off x="5467951" y="2514969"/>
        <a:ext cx="1525213" cy="12051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E40AB-0CC5-4F11-AFDE-C64E8145697F}">
      <dsp:nvSpPr>
        <dsp:cNvPr id="0" name=""/>
        <dsp:cNvSpPr/>
      </dsp:nvSpPr>
      <dsp:spPr>
        <a:xfrm>
          <a:off x="877314" y="703102"/>
          <a:ext cx="3123912" cy="3010742"/>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r>
            <a:rPr lang="en-US" sz="1400" kern="1200" dirty="0"/>
            <a:t>About 14 percent of individuals without any of these forms of adversity smoked</a:t>
          </a:r>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r>
            <a:rPr lang="en-US" sz="1400" b="1" kern="1200" dirty="0"/>
            <a:t>With each added disadvantage, smoking rates increased, rising to 58 percent among individuals with all six forms of adversity</a:t>
          </a:r>
        </a:p>
        <a:p>
          <a:pPr marL="0" lvl="0" indent="0" algn="ctr" defTabSz="622300">
            <a:lnSpc>
              <a:spcPct val="90000"/>
            </a:lnSpc>
            <a:spcBef>
              <a:spcPct val="0"/>
            </a:spcBef>
            <a:spcAft>
              <a:spcPct val="35000"/>
            </a:spcAft>
            <a:buNone/>
          </a:pPr>
          <a:endParaRPr lang="en-US" sz="1100" b="1" kern="1200" dirty="0"/>
        </a:p>
        <a:p>
          <a:pPr marL="0" lvl="0" indent="0" algn="ctr" defTabSz="622300">
            <a:lnSpc>
              <a:spcPct val="90000"/>
            </a:lnSpc>
            <a:spcBef>
              <a:spcPct val="0"/>
            </a:spcBef>
            <a:spcAft>
              <a:spcPct val="35000"/>
            </a:spcAft>
            <a:buNone/>
          </a:pPr>
          <a:endParaRPr lang="en-US" sz="1100" b="1" kern="1200" dirty="0"/>
        </a:p>
        <a:p>
          <a:pPr marL="0" lvl="0" indent="0" algn="ctr" defTabSz="622300">
            <a:lnSpc>
              <a:spcPct val="90000"/>
            </a:lnSpc>
            <a:spcBef>
              <a:spcPct val="0"/>
            </a:spcBef>
            <a:spcAft>
              <a:spcPct val="35000"/>
            </a:spcAft>
            <a:buNone/>
          </a:pPr>
          <a:endParaRPr lang="en-US" sz="1100" kern="1200" dirty="0"/>
        </a:p>
        <a:p>
          <a:pPr marL="0" lvl="0" indent="0" algn="ctr" defTabSz="622300">
            <a:lnSpc>
              <a:spcPct val="90000"/>
            </a:lnSpc>
            <a:spcBef>
              <a:spcPct val="0"/>
            </a:spcBef>
            <a:spcAft>
              <a:spcPct val="35000"/>
            </a:spcAft>
            <a:buNone/>
          </a:pPr>
          <a:endParaRPr lang="en-US" sz="1100" kern="1200" dirty="0"/>
        </a:p>
      </dsp:txBody>
      <dsp:txXfrm>
        <a:off x="1334800" y="1144015"/>
        <a:ext cx="2208940" cy="2128916"/>
      </dsp:txXfrm>
    </dsp:sp>
    <dsp:sp modelId="{678526AC-7317-4626-9AEA-4C21F0306488}">
      <dsp:nvSpPr>
        <dsp:cNvPr id="0" name=""/>
        <dsp:cNvSpPr/>
      </dsp:nvSpPr>
      <dsp:spPr>
        <a:xfrm>
          <a:off x="535251" y="264073"/>
          <a:ext cx="3909930" cy="4075716"/>
        </a:xfrm>
        <a:prstGeom prst="blockArc">
          <a:avLst>
            <a:gd name="adj1" fmla="val 16509444"/>
            <a:gd name="adj2" fmla="val 5088054"/>
            <a:gd name="adj3" fmla="val 524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C6F2A3-CE72-48BA-98F7-2030F2888134}">
      <dsp:nvSpPr>
        <dsp:cNvPr id="0" name=""/>
        <dsp:cNvSpPr/>
      </dsp:nvSpPr>
      <dsp:spPr>
        <a:xfrm>
          <a:off x="2889781" y="0"/>
          <a:ext cx="1039420" cy="103920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56A5DF-107C-4A56-A15F-FF0F418E7CBE}">
      <dsp:nvSpPr>
        <dsp:cNvPr id="0" name=""/>
        <dsp:cNvSpPr/>
      </dsp:nvSpPr>
      <dsp:spPr>
        <a:xfrm>
          <a:off x="4008369" y="13294"/>
          <a:ext cx="1391399" cy="100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l" defTabSz="444500">
            <a:lnSpc>
              <a:spcPct val="90000"/>
            </a:lnSpc>
            <a:spcBef>
              <a:spcPct val="0"/>
            </a:spcBef>
            <a:spcAft>
              <a:spcPct val="10000"/>
            </a:spcAft>
            <a:buNone/>
          </a:pPr>
          <a:r>
            <a:rPr lang="en-US" sz="1000" kern="1200" dirty="0"/>
            <a:t>Unemployment/poverty</a:t>
          </a:r>
        </a:p>
      </dsp:txBody>
      <dsp:txXfrm>
        <a:off x="4008369" y="13294"/>
        <a:ext cx="1391399" cy="1005966"/>
      </dsp:txXfrm>
    </dsp:sp>
    <dsp:sp modelId="{681FF206-8D34-41B4-A587-F0B8F216B9CD}">
      <dsp:nvSpPr>
        <dsp:cNvPr id="0" name=""/>
        <dsp:cNvSpPr/>
      </dsp:nvSpPr>
      <dsp:spPr>
        <a:xfrm>
          <a:off x="3657529" y="967855"/>
          <a:ext cx="1039420" cy="103920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B0CB04-F173-4F64-8A49-E6D856FE7195}">
      <dsp:nvSpPr>
        <dsp:cNvPr id="0" name=""/>
        <dsp:cNvSpPr/>
      </dsp:nvSpPr>
      <dsp:spPr>
        <a:xfrm>
          <a:off x="4773269" y="986024"/>
          <a:ext cx="1391399" cy="100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l" defTabSz="444500">
            <a:lnSpc>
              <a:spcPct val="90000"/>
            </a:lnSpc>
            <a:spcBef>
              <a:spcPct val="0"/>
            </a:spcBef>
            <a:spcAft>
              <a:spcPct val="10000"/>
            </a:spcAft>
            <a:buNone/>
          </a:pPr>
          <a:r>
            <a:rPr lang="en-US" sz="1000" kern="1200" dirty="0"/>
            <a:t>Low</a:t>
          </a:r>
          <a:r>
            <a:rPr lang="en-US" sz="1000" kern="1200" baseline="0" dirty="0"/>
            <a:t> education</a:t>
          </a:r>
          <a:endParaRPr lang="en-US" sz="1000" kern="1200" dirty="0"/>
        </a:p>
      </dsp:txBody>
      <dsp:txXfrm>
        <a:off x="4773269" y="986024"/>
        <a:ext cx="1391399" cy="1005966"/>
      </dsp:txXfrm>
    </dsp:sp>
    <dsp:sp modelId="{021BE0C8-04E7-4E19-9932-0685A8385F3E}">
      <dsp:nvSpPr>
        <dsp:cNvPr id="0" name=""/>
        <dsp:cNvSpPr/>
      </dsp:nvSpPr>
      <dsp:spPr>
        <a:xfrm>
          <a:off x="3653542" y="2390833"/>
          <a:ext cx="1039420" cy="103920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490E2-B8D8-4F80-899F-E578E7B4EA04}">
      <dsp:nvSpPr>
        <dsp:cNvPr id="0" name=""/>
        <dsp:cNvSpPr/>
      </dsp:nvSpPr>
      <dsp:spPr>
        <a:xfrm>
          <a:off x="4773269" y="2407673"/>
          <a:ext cx="1391399" cy="100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l" defTabSz="444500">
            <a:lnSpc>
              <a:spcPct val="90000"/>
            </a:lnSpc>
            <a:spcBef>
              <a:spcPct val="0"/>
            </a:spcBef>
            <a:spcAft>
              <a:spcPct val="10000"/>
            </a:spcAft>
            <a:buNone/>
          </a:pPr>
          <a:r>
            <a:rPr lang="en-US" sz="1000" kern="1200" dirty="0"/>
            <a:t>Disability</a:t>
          </a:r>
        </a:p>
      </dsp:txBody>
      <dsp:txXfrm>
        <a:off x="4773269" y="2407673"/>
        <a:ext cx="1391399" cy="1005966"/>
      </dsp:txXfrm>
    </dsp:sp>
    <dsp:sp modelId="{07B3D72B-33DD-450C-9CC3-B1ACAD8AECD5}">
      <dsp:nvSpPr>
        <dsp:cNvPr id="0" name=""/>
        <dsp:cNvSpPr/>
      </dsp:nvSpPr>
      <dsp:spPr>
        <a:xfrm>
          <a:off x="2889781" y="3392368"/>
          <a:ext cx="1039420" cy="1039203"/>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AB8F68-83F2-4BB4-A738-9730770396C6}">
      <dsp:nvSpPr>
        <dsp:cNvPr id="0" name=""/>
        <dsp:cNvSpPr/>
      </dsp:nvSpPr>
      <dsp:spPr>
        <a:xfrm>
          <a:off x="4008369" y="3413639"/>
          <a:ext cx="1391399" cy="100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l" defTabSz="444500">
            <a:lnSpc>
              <a:spcPct val="90000"/>
            </a:lnSpc>
            <a:spcBef>
              <a:spcPct val="0"/>
            </a:spcBef>
            <a:spcAft>
              <a:spcPct val="10000"/>
            </a:spcAft>
            <a:buNone/>
          </a:pPr>
          <a:r>
            <a:rPr lang="en-US" sz="1000" kern="1200" dirty="0"/>
            <a:t>Serious psychological distress/heavy drinking</a:t>
          </a:r>
        </a:p>
      </dsp:txBody>
      <dsp:txXfrm>
        <a:off x="4008369" y="3413639"/>
        <a:ext cx="1391399" cy="100596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8E026D-CFEE-4E72-B831-A4CD1D3124CB}" type="datetimeFigureOut">
              <a:rPr lang="en-US" smtClean="0"/>
              <a:t>8/11/2022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27E901-C880-4FD3-847F-1F326BBB02F3}" type="slidenum">
              <a:rPr lang="en-US" smtClean="0"/>
              <a:t>‹#›</a:t>
            </a:fld>
            <a:endParaRPr lang="en-US"/>
          </a:p>
        </p:txBody>
      </p:sp>
    </p:spTree>
    <p:extLst>
      <p:ext uri="{BB962C8B-B14F-4D97-AF65-F5344CB8AC3E}">
        <p14:creationId xmlns:p14="http://schemas.microsoft.com/office/powerpoint/2010/main" val="1388144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ajpmonline.org/article/S0749-3797(98)00017-8/abstract" TargetMode="External"/><Relationship Id="rId3" Type="http://schemas.openxmlformats.org/officeDocument/2006/relationships/hyperlink" Target="https://www.integration.samhsa.gov/clinical-practice/trauma-informed" TargetMode="External"/><Relationship Id="rId7" Type="http://schemas.openxmlformats.org/officeDocument/2006/relationships/hyperlink" Target="https://developingchild.harvard.edu/resources/aces-and-toxic-stress-frequently-asked-questions/"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developingchild.harvard.edu/science/key-concepts/toxic-stress/" TargetMode="External"/><Relationship Id="rId5" Type="http://schemas.openxmlformats.org/officeDocument/2006/relationships/hyperlink" Target="https://www.childtrends.org/publications/child-well-constructs-measure-child-well-risk-protective-factors-affect-development-young-children" TargetMode="External"/><Relationship Id="rId4" Type="http://schemas.openxmlformats.org/officeDocument/2006/relationships/hyperlink" Target="https://www.nctsn.org/what-is-child-trauma/trauma-types/complex-trauma/effect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ncbi.nlm.nih.gov/pmc/articles/PMC2575106/#R20" TargetMode="External"/><Relationship Id="rId3" Type="http://schemas.openxmlformats.org/officeDocument/2006/relationships/hyperlink" Target="https://www.ncbi.nlm.nih.gov/books/NBK207191/box/part1_ch3.box16/" TargetMode="External"/><Relationship Id="rId7" Type="http://schemas.openxmlformats.org/officeDocument/2006/relationships/hyperlink" Target="https://www.ncbi.nlm.nih.gov/pmc/articles/PMC2575106/#R7"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ncbi.nlm.nih.gov/pmc/articles/PMC2575106/#R69" TargetMode="External"/><Relationship Id="rId5" Type="http://schemas.openxmlformats.org/officeDocument/2006/relationships/hyperlink" Target="https://www.ncbi.nlm.nih.gov/pmc/articles/PMC2575106/#R48" TargetMode="External"/><Relationship Id="rId10" Type="http://schemas.openxmlformats.org/officeDocument/2006/relationships/hyperlink" Target="https://www.ncbi.nlm.nih.gov/pmc/articles/PMC2575106/#R78" TargetMode="External"/><Relationship Id="rId4" Type="http://schemas.openxmlformats.org/officeDocument/2006/relationships/hyperlink" Target="https://www.ncbi.nlm.nih.gov/pmc/articles/PMC2575106/#R68" TargetMode="External"/><Relationship Id="rId9" Type="http://schemas.openxmlformats.org/officeDocument/2006/relationships/hyperlink" Target="https://www.ncbi.nlm.nih.gov/pmc/articles/PMC2575106/#R45"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psychiatry.org/patients-families/ptsd/what-is-ptsd"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cbi.nlm.nih.gov/pubmed/30192425"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jamanetwork.com/journals/jama/fullarticle/192056" TargetMode="External"/><Relationship Id="rId4" Type="http://schemas.openxmlformats.org/officeDocument/2006/relationships/hyperlink" Target="https://www.ncbi.nlm.nih.gov/pmc/articles/PMC2575106/"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sycnet.apa.org/record/2011-10192-001"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psycnet.apa.org/record/2003-01977-006" TargetMode="External"/><Relationship Id="rId4" Type="http://schemas.openxmlformats.org/officeDocument/2006/relationships/hyperlink" Target="https://psycnet.apa.org/search/display?id=f2fcb6d7-2414-6a65-d810-37da6fcbb5e7&amp;recordId=13&amp;tab=PA&amp;page=1&amp;display=25&amp;sort=PublicationYearMSSort%20desc,AuthorSort%20asc&amp;sr=1"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i.org/10.1080/2331205X.2018.1558731"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doi.org/10.1002/da.22828&#160;"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i.org/10.1002/da.22828%C2%A0"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doi.org/10.1080/2331205X.2018.1558731" TargetMode="External"/><Relationship Id="rId4" Type="http://schemas.openxmlformats.org/officeDocument/2006/relationships/hyperlink" Target="https://doi.org/10.1097/psy.0000000000000110"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apps.dtic.mil/sti/pdfs/ADA482583.pdf"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doi.org/10.1089/jwh.2016.5928" TargetMode="External"/><Relationship Id="rId4" Type="http://schemas.openxmlformats.org/officeDocument/2006/relationships/hyperlink" Target="https://www.ptsd.va.gov/understand/related/substance_abuse_vet.asp"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oi.org/10.1111/ajad.12304"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doi.org/10.1002/da.22828"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bhthechange.or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bhthechange.org/resources/resource-type/archived-webinar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bhthechange.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Good afternoon and welcome to today's </a:t>
            </a:r>
            <a:r>
              <a:rPr lang="en-US" dirty="0" err="1">
                <a:ea typeface="Calibri"/>
                <a:cs typeface="Calibri"/>
              </a:rPr>
              <a:t>webinar,"Supporting</a:t>
            </a:r>
            <a:r>
              <a:rPr lang="en-US" dirty="0">
                <a:ea typeface="Calibri"/>
                <a:cs typeface="Calibri"/>
              </a:rPr>
              <a:t> Tobacco Cessation with Trauma-Informed Approaches"! We'll get started in just a minute to give everyone a chance to log on </a:t>
            </a:r>
            <a:endParaRPr lang="en-US" dirty="0"/>
          </a:p>
        </p:txBody>
      </p:sp>
      <p:sp>
        <p:nvSpPr>
          <p:cNvPr id="4" name="Slide Number Placeholder 3"/>
          <p:cNvSpPr>
            <a:spLocks noGrp="1"/>
          </p:cNvSpPr>
          <p:nvPr>
            <p:ph type="sldNum" sz="quarter" idx="5"/>
          </p:nvPr>
        </p:nvSpPr>
        <p:spPr/>
        <p:txBody>
          <a:bodyPr/>
          <a:lstStyle/>
          <a:p>
            <a:fld id="{2027E901-C880-4FD3-847F-1F326BBB02F3}" type="slidenum">
              <a:rPr lang="en-US" smtClean="0"/>
              <a:t>1</a:t>
            </a:fld>
            <a:endParaRPr lang="en-US"/>
          </a:p>
        </p:txBody>
      </p:sp>
    </p:spTree>
    <p:extLst>
      <p:ext uri="{BB962C8B-B14F-4D97-AF65-F5344CB8AC3E}">
        <p14:creationId xmlns:p14="http://schemas.microsoft.com/office/powerpoint/2010/main" val="3534498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(as the research shows) the more adversities an individual faces the more likely they are to start smoking and the less likely they are to quit.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800"/>
              </a:spcAft>
            </a:pPr>
            <a:r>
              <a:rPr lang="en-US" sz="1800"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800"/>
              </a:spcAft>
            </a:pPr>
            <a:r>
              <a:rPr lang="en-US" sz="1800"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In addition to the core exposure to trauma and trauma history there has been research around linkages to tobacco use/smoking around and six socioeconomic/health-related disadvantages: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kern="12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Unemployment, Poverty, Low education, Disability, Serious psychological distress and Heavy drinking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eaLnBrk="0" fontAlgn="base" hangingPunct="0">
              <a:lnSpc>
                <a:spcPct val="107000"/>
              </a:lnSpc>
              <a:spcBef>
                <a:spcPts val="430"/>
              </a:spcBef>
              <a:spcAft>
                <a:spcPts val="0"/>
              </a:spcAft>
            </a:pPr>
            <a:r>
              <a:rPr lang="en-US" sz="1800" b="1"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14% without </a:t>
            </a:r>
            <a:r>
              <a:rPr lang="en-US" sz="1800"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any of these disadvantages smoked BUT with </a:t>
            </a:r>
            <a:r>
              <a:rPr lang="en-US" sz="1800" b="1"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each added disadvantage</a:t>
            </a:r>
            <a:r>
              <a:rPr lang="en-US" sz="1800"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smoking rates increased, rising to 58% among individuals with all 6 disadvantages.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0">
              <a:buNone/>
            </a:pPr>
            <a:endParaRPr lang="en-US" sz="1200" dirty="0"/>
          </a:p>
          <a:p>
            <a:pPr lvl="0">
              <a:buNone/>
            </a:pPr>
            <a:endParaRPr lang="en-US" sz="1200" dirty="0"/>
          </a:p>
          <a:p>
            <a:r>
              <a:rPr lang="en-US" dirty="0"/>
              <a:t>Article: https://www.reuters.com/article/us-health-adversity-smoking-idUSKCN1S02I9 </a:t>
            </a:r>
          </a:p>
        </p:txBody>
      </p:sp>
      <p:sp>
        <p:nvSpPr>
          <p:cNvPr id="4" name="Slide Number Placeholder 3"/>
          <p:cNvSpPr>
            <a:spLocks noGrp="1"/>
          </p:cNvSpPr>
          <p:nvPr>
            <p:ph type="sldNum" sz="quarter" idx="5"/>
          </p:nvPr>
        </p:nvSpPr>
        <p:spPr/>
        <p:txBody>
          <a:bodyPr/>
          <a:lstStyle/>
          <a:p>
            <a:pPr>
              <a:defRPr/>
            </a:pPr>
            <a:fld id="{7E8AA713-8C7A-45EB-9AC3-A3B1D493E794}" type="slidenum">
              <a:rPr lang="en-US" altLang="en-US" smtClean="0"/>
              <a:pPr>
                <a:defRPr/>
              </a:pPr>
              <a:t>11</a:t>
            </a:fld>
            <a:endParaRPr lang="en-US" altLang="en-US"/>
          </a:p>
        </p:txBody>
      </p:sp>
    </p:spTree>
    <p:extLst>
      <p:ext uri="{BB962C8B-B14F-4D97-AF65-F5344CB8AC3E}">
        <p14:creationId xmlns:p14="http://schemas.microsoft.com/office/powerpoint/2010/main" val="4213999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eaLnBrk="0" fontAlgn="base" hangingPunct="0">
              <a:lnSpc>
                <a:spcPct val="107000"/>
              </a:lnSpc>
              <a:spcBef>
                <a:spcPts val="43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So the key here is Disadvantage is THE common denominator for smoking in the U.S. today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eaLnBrk="0" fontAlgn="base" hangingPunct="0">
              <a:lnSpc>
                <a:spcPct val="107000"/>
              </a:lnSpc>
              <a:spcBef>
                <a:spcPts val="43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And if you face increasing disadvantages in your life, you are more likely to start smoking and less likely to quit.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27E901-C880-4FD3-847F-1F326BBB02F3}" type="slidenum">
              <a:rPr lang="en-US" smtClean="0"/>
              <a:t>12</a:t>
            </a:fld>
            <a:endParaRPr lang="en-US"/>
          </a:p>
        </p:txBody>
      </p:sp>
    </p:spTree>
    <p:extLst>
      <p:ext uri="{BB962C8B-B14F-4D97-AF65-F5344CB8AC3E}">
        <p14:creationId xmlns:p14="http://schemas.microsoft.com/office/powerpoint/2010/main" val="3506734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eaLnBrk="0" fontAlgn="base" hangingPunct="0">
              <a:lnSpc>
                <a:spcPct val="107000"/>
              </a:lnSpc>
              <a:spcBef>
                <a:spcPts val="43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I just provided some overarching context to the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impt</a:t>
            </a:r>
            <a:r>
              <a:rPr lang="en-US" sz="1800" dirty="0">
                <a:effectLst/>
                <a:latin typeface="Calibri" panose="020F0502020204030204" pitchFamily="34" charset="0"/>
                <a:ea typeface="Times New Roman" panose="02020603050405020304" pitchFamily="18" charset="0"/>
                <a:cs typeface="Calibri" panose="020F0502020204030204" pitchFamily="34" charset="0"/>
              </a:rPr>
              <a:t> of addressing TU among individuals with MH/SU 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eaLnBrk="0" fontAlgn="base" hangingPunct="0">
              <a:lnSpc>
                <a:spcPct val="107000"/>
              </a:lnSpc>
              <a:spcBef>
                <a:spcPts val="43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eaLnBrk="0" fontAlgn="base" hangingPunct="0">
              <a:lnSpc>
                <a:spcPct val="107000"/>
              </a:lnSpc>
              <a:spcBef>
                <a:spcPts val="43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I want to transition now into taking a closer look at one of the many reasons I said previously as to why individuals begin smoking (trauma &amp; tobacco)…It’s not the only one but it is an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impt</a:t>
            </a:r>
            <a:r>
              <a:rPr lang="en-US" sz="1800" dirty="0">
                <a:effectLst/>
                <a:latin typeface="Calibri" panose="020F0502020204030204" pitchFamily="34" charset="0"/>
                <a:ea typeface="Times New Roman" panose="02020603050405020304" pitchFamily="18" charset="0"/>
                <a:cs typeface="Calibri" panose="020F0502020204030204" pitchFamily="34" charset="0"/>
              </a:rPr>
              <a:t> one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bc</a:t>
            </a:r>
            <a:r>
              <a:rPr lang="en-US" sz="1800" dirty="0">
                <a:effectLst/>
                <a:latin typeface="Calibri" panose="020F0502020204030204" pitchFamily="34" charset="0"/>
                <a:ea typeface="Times New Roman" panose="02020603050405020304" pitchFamily="18" charset="0"/>
                <a:cs typeface="Calibri" panose="020F0502020204030204" pitchFamily="34" charset="0"/>
              </a:rPr>
              <a:t> we don’t often think about trauma and tobacco together.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eaLnBrk="0" fontAlgn="base" hangingPunct="0">
              <a:lnSpc>
                <a:spcPct val="107000"/>
              </a:lnSpc>
              <a:spcBef>
                <a:spcPts val="43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27E901-C880-4FD3-847F-1F326BBB02F3}" type="slidenum">
              <a:rPr lang="en-US" smtClean="0"/>
              <a:t>13</a:t>
            </a:fld>
            <a:endParaRPr lang="en-US"/>
          </a:p>
        </p:txBody>
      </p:sp>
    </p:spTree>
    <p:extLst>
      <p:ext uri="{BB962C8B-B14F-4D97-AF65-F5344CB8AC3E}">
        <p14:creationId xmlns:p14="http://schemas.microsoft.com/office/powerpoint/2010/main" val="4214371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 many of you participating in today’s training may already have a good understanding of the terminology you see here, but want to ground in these basic definitions to ensure we are working from shared meaning.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Caution – take care of yourself in anyway that you need to</a:t>
            </a:r>
          </a:p>
          <a:p>
            <a:endParaRPr lang="en-US"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b="1" u="sng" dirty="0">
                <a:hlinkClick r:id="rId3"/>
              </a:rPr>
              <a:t>Trauma</a:t>
            </a:r>
            <a:r>
              <a:rPr lang="en-US" dirty="0"/>
              <a:t> is one possible outcome of exposure to adversity. Trauma occurs when a person perceives an event or set of circumstances as extremely frightening, harmful, or threatening—either emotionally, physically, or both -  and it </a:t>
            </a:r>
            <a:r>
              <a:rPr lang="en-US" altLang="en-US" sz="1200" dirty="0">
                <a:cs typeface="Arial" panose="020B0604020202020204" pitchFamily="34" charset="0"/>
              </a:rPr>
              <a:t>has lasting adverse </a:t>
            </a:r>
            <a:r>
              <a:rPr lang="en-US" altLang="en-US" sz="1200" u="sng" dirty="0">
                <a:solidFill>
                  <a:schemeClr val="tx2">
                    <a:lumMod val="60000"/>
                    <a:lumOff val="40000"/>
                  </a:schemeClr>
                </a:solidFill>
                <a:cs typeface="Arial" panose="020B0604020202020204" pitchFamily="34" charset="0"/>
              </a:rPr>
              <a:t>effects</a:t>
            </a:r>
            <a:r>
              <a:rPr lang="en-US" altLang="en-US" sz="1200" dirty="0">
                <a:cs typeface="Arial" panose="020B0604020202020204" pitchFamily="34" charset="0"/>
              </a:rPr>
              <a:t> on the individual’s mental, physical, social, emotional, or spiritual well-being.”</a:t>
            </a:r>
          </a:p>
          <a:p>
            <a:pPr fontAlgn="base"/>
            <a:r>
              <a:rPr lang="en-US" dirty="0"/>
              <a:t>With trauma, a child’s experience of strong negative emotions (e.g., terror or helplessness) and physiological symptoms (e.g., rapid heartbeat, bedwetting, stomach aches) may develop soon afterward and continue well beyond their initial exposure. Childhood trauma is associated with </a:t>
            </a:r>
            <a:r>
              <a:rPr lang="en-US" u="sng" dirty="0">
                <a:hlinkClick r:id="rId4"/>
              </a:rPr>
              <a:t>problems across multiple domains of development</a:t>
            </a:r>
            <a:r>
              <a:rPr lang="en-US" dirty="0"/>
              <a:t>. However, trauma affects each child differently, depending on his or her individual, family, and environmental </a:t>
            </a:r>
            <a:r>
              <a:rPr lang="en-US" u="sng" dirty="0">
                <a:hlinkClick r:id="rId5"/>
              </a:rPr>
              <a:t>risk and protective factors</a:t>
            </a:r>
            <a:r>
              <a:rPr lang="en-US" dirty="0"/>
              <a:t>. </a:t>
            </a:r>
          </a:p>
          <a:p>
            <a:pPr fontAlgn="base"/>
            <a:endParaRPr lang="en-US" b="1" dirty="0"/>
          </a:p>
          <a:p>
            <a:pPr fontAlgn="base"/>
            <a:r>
              <a:rPr lang="en-US" b="1" u="sng" dirty="0">
                <a:hlinkClick r:id="rId6"/>
              </a:rPr>
              <a:t>Toxic stress</a:t>
            </a:r>
            <a:r>
              <a:rPr lang="en-US" dirty="0"/>
              <a:t> can occur when an individual experiences adversity that is extreme, long-lasting, and severe (e.g., chronic neglect, domestic violence, severe economic hardship) without adequate support from a caregiving adult.  These adversities can over-activate the stress response system, </a:t>
            </a:r>
            <a:r>
              <a:rPr lang="en-US" u="sng" dirty="0">
                <a:hlinkClick r:id="rId7"/>
              </a:rPr>
              <a:t>wearing down the body and brain</a:t>
            </a:r>
            <a:r>
              <a:rPr lang="en-US" dirty="0"/>
              <a:t> over time, and changing our neurobiology.</a:t>
            </a:r>
            <a:endParaRPr lang="en-US" b="1" dirty="0"/>
          </a:p>
          <a:p>
            <a:endParaRPr lang="en-US" b="1" dirty="0"/>
          </a:p>
          <a:p>
            <a:r>
              <a:rPr lang="en-US" b="1" dirty="0"/>
              <a:t>Childhood adversity</a:t>
            </a:r>
            <a:r>
              <a:rPr lang="en-US" dirty="0"/>
              <a:t> is a broad term that refers to a wide range of circumstances or events that pose a serious threat to a child’s physical or psychological well-being. Common examples of childhood adversity include child abuse and neglect, domestic violence, bullying, serious accidents or injuries, discrimination, extreme poverty, and community violence. Research shows that such experiences can have serious consequences, especially when they occur early in life, are chronic and/or severe, or accumulate over time. </a:t>
            </a:r>
          </a:p>
          <a:p>
            <a:r>
              <a:rPr lang="en-US" b="1" dirty="0"/>
              <a:t>Adverse childhood experiences (ACEs)—</a:t>
            </a:r>
            <a:r>
              <a:rPr lang="en-US" dirty="0"/>
              <a:t>a term coined by researchers Vincent </a:t>
            </a:r>
            <a:r>
              <a:rPr lang="en-US" dirty="0" err="1"/>
              <a:t>Felitti</a:t>
            </a:r>
            <a:r>
              <a:rPr lang="en-US" dirty="0"/>
              <a:t>, Robert Anda, and their colleagues in their </a:t>
            </a:r>
            <a:r>
              <a:rPr lang="en-US" u="sng" dirty="0">
                <a:hlinkClick r:id="rId8"/>
              </a:rPr>
              <a:t>seminal study</a:t>
            </a:r>
            <a:r>
              <a:rPr lang="en-US" dirty="0"/>
              <a:t> conducted from 1995 to 1997—are a subset of childhood adversities. </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And I am going to go into more in depth on this one later</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027E901-C880-4FD3-847F-1F326BBB02F3}" type="slidenum">
              <a:rPr lang="en-US" smtClean="0"/>
              <a:t>14</a:t>
            </a:fld>
            <a:endParaRPr lang="en-US"/>
          </a:p>
        </p:txBody>
      </p:sp>
    </p:spTree>
    <p:extLst>
      <p:ext uri="{BB962C8B-B14F-4D97-AF65-F5344CB8AC3E}">
        <p14:creationId xmlns:p14="http://schemas.microsoft.com/office/powerpoint/2010/main" val="2078213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Trauma has </a:t>
            </a:r>
            <a:r>
              <a:rPr lang="en-US" altLang="en-US" b="1" dirty="0"/>
              <a:t>three key elements</a:t>
            </a:r>
            <a:r>
              <a:rPr lang="en-US" altLang="en-US" dirty="0"/>
              <a:t>​</a:t>
            </a:r>
          </a:p>
          <a:p>
            <a:r>
              <a:rPr lang="en-US" altLang="en-US" dirty="0"/>
              <a:t>​</a:t>
            </a:r>
          </a:p>
          <a:p>
            <a:r>
              <a:rPr lang="en-US" altLang="en-US" dirty="0"/>
              <a:t>​</a:t>
            </a:r>
          </a:p>
          <a:p>
            <a:r>
              <a:rPr lang="en-US" altLang="en-US" dirty="0"/>
              <a:t>Individual trauma results from an </a:t>
            </a:r>
            <a:r>
              <a:rPr lang="en-US" altLang="en-US" b="1" dirty="0"/>
              <a:t>event,</a:t>
            </a:r>
            <a:r>
              <a:rPr lang="en-US" altLang="en-US" dirty="0"/>
              <a:t> or series of events or set of circumstances that is </a:t>
            </a:r>
            <a:r>
              <a:rPr lang="en-US" altLang="en-US" b="1" dirty="0"/>
              <a:t>experienced </a:t>
            </a:r>
            <a:r>
              <a:rPr lang="en-US" altLang="en-US" dirty="0"/>
              <a:t>directly or indirectly as overwhelming or life-changing, that has profound </a:t>
            </a:r>
            <a:r>
              <a:rPr lang="en-US" altLang="en-US" b="1" dirty="0"/>
              <a:t>effects </a:t>
            </a:r>
            <a:r>
              <a:rPr lang="en-US" altLang="en-US" dirty="0"/>
              <a:t>on the individual's well-being, psychological development or has physiological, social ​and/or spiritual impact. ​</a:t>
            </a:r>
          </a:p>
          <a:p>
            <a:endParaRPr lang="en-US" alt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2027E901-C880-4FD3-847F-1F326BBB02F3}" type="slidenum">
              <a:rPr lang="en-US" smtClean="0"/>
              <a:t>15</a:t>
            </a:fld>
            <a:endParaRPr lang="en-US"/>
          </a:p>
        </p:txBody>
      </p:sp>
    </p:spTree>
    <p:extLst>
      <p:ext uri="{BB962C8B-B14F-4D97-AF65-F5344CB8AC3E}">
        <p14:creationId xmlns:p14="http://schemas.microsoft.com/office/powerpoint/2010/main" val="1582842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will talk more about some statistics and highlight the strong correlations between trauma and smoking in a moment, but we can sum it up by saying that trauma-leads to addictions and addictions lead to trauma.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There are physiological explanations for this, as outlined in books by Dr. Mate and others, and this connection is also related to the fact that people who have experienced trauma self sooth, as I noted, to address intolerable feelings and emotions, often related to fear.  This numbing, or self-soothing leads to abuse of substances and addictions, and those who use abuse substances often put themselves in harms way, which leads to more trauma.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p>
          <a:p>
            <a:endParaRPr lang="en-US" dirty="0"/>
          </a:p>
        </p:txBody>
      </p:sp>
      <p:sp>
        <p:nvSpPr>
          <p:cNvPr id="4" name="Slide Number Placeholder 3"/>
          <p:cNvSpPr>
            <a:spLocks noGrp="1"/>
          </p:cNvSpPr>
          <p:nvPr>
            <p:ph type="sldNum" sz="quarter" idx="5"/>
          </p:nvPr>
        </p:nvSpPr>
        <p:spPr/>
        <p:txBody>
          <a:bodyPr/>
          <a:lstStyle/>
          <a:p>
            <a:fld id="{2027E901-C880-4FD3-847F-1F326BBB02F3}" type="slidenum">
              <a:rPr lang="en-US" smtClean="0"/>
              <a:t>16</a:t>
            </a:fld>
            <a:endParaRPr lang="en-US"/>
          </a:p>
        </p:txBody>
      </p:sp>
    </p:spTree>
    <p:extLst>
      <p:ext uri="{BB962C8B-B14F-4D97-AF65-F5344CB8AC3E}">
        <p14:creationId xmlns:p14="http://schemas.microsoft.com/office/powerpoint/2010/main" val="82140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Alright, so you can tell I’ve started to get into the connection but let’s talk further about it.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mentioned earlier that</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 in 4 adults have some form of mental health or substance use challenges and collectively they consume approx. 40% of all commercial cigarettes and there were several reasons individuals begin smoking (predatorial practices by tobacco industry thru marketing, blocking of smoke free policies, providing free &amp; cheap cigarette to psychiatric facilities,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etc</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high rates of trauma.</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just spent time grounding in a shared understanding of trauma, incl ACEs, and how it may impact the brain and the link it has to long term outcomes.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I want to dive deeper into the connection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bw</a:t>
            </a:r>
            <a:r>
              <a:rPr lang="en-US" sz="1800" dirty="0">
                <a:effectLst/>
                <a:latin typeface="Calibri" panose="020F0502020204030204" pitchFamily="34" charset="0"/>
                <a:ea typeface="Calibri" panose="020F0502020204030204" pitchFamily="34" charset="0"/>
                <a:cs typeface="Times New Roman" panose="02020603050405020304" pitchFamily="18" charset="0"/>
              </a:rPr>
              <a:t> trauma and tobacco use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bc</a:t>
            </a:r>
            <a:r>
              <a:rPr lang="en-US" sz="1800" dirty="0">
                <a:effectLst/>
                <a:latin typeface="Calibri" panose="020F0502020204030204" pitchFamily="34" charset="0"/>
                <a:ea typeface="Calibri" panose="020F0502020204030204" pitchFamily="34" charset="0"/>
                <a:cs typeface="Times New Roman" panose="02020603050405020304" pitchFamily="18" charset="0"/>
              </a:rPr>
              <a:t> this is something we don’t typically think about in 1) tobacco control efforts and 2) from a provider perspective- why it is just as critical to address TU in the individuals we are serving.</a:t>
            </a:r>
          </a:p>
          <a:p>
            <a:endParaRPr lang="en-US" dirty="0"/>
          </a:p>
        </p:txBody>
      </p:sp>
      <p:sp>
        <p:nvSpPr>
          <p:cNvPr id="4" name="Slide Number Placeholder 3"/>
          <p:cNvSpPr>
            <a:spLocks noGrp="1"/>
          </p:cNvSpPr>
          <p:nvPr>
            <p:ph type="sldNum" sz="quarter" idx="5"/>
          </p:nvPr>
        </p:nvSpPr>
        <p:spPr/>
        <p:txBody>
          <a:bodyPr/>
          <a:lstStyle/>
          <a:p>
            <a:fld id="{2027E901-C880-4FD3-847F-1F326BBB02F3}" type="slidenum">
              <a:rPr lang="en-US" smtClean="0"/>
              <a:t>17</a:t>
            </a:fld>
            <a:endParaRPr lang="en-US"/>
          </a:p>
        </p:txBody>
      </p:sp>
    </p:spTree>
    <p:extLst>
      <p:ext uri="{BB962C8B-B14F-4D97-AF65-F5344CB8AC3E}">
        <p14:creationId xmlns:p14="http://schemas.microsoft.com/office/powerpoint/2010/main" val="677577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may or may not be familiar to you but here are the diagnostic criteria for PTSD as given in the DSM-5. I won’t run down the entire list, but this gives you a sense of the depth and breadth of the disorder, and how it plays out depending on the individual. For point B, intrusion symptoms are typically characterized by distressing memories, dreams, and reactions to the trauma (flashbacks are a common example). Additionally, symptoms can be distinguished in certain categories, including depersonalization (feeling out of body/self) and derealization (experiencing a sense of unreality and dreamlike sensations).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Source for slide: </a:t>
            </a:r>
            <a:r>
              <a:rPr lang="en-US" dirty="0">
                <a:hlinkClick r:id="rId3"/>
              </a:rPr>
              <a:t>https://www.ncbi.nlm.nih.gov/books/NBK207191/box/part1_ch3.box16/</a:t>
            </a:r>
            <a:endParaRPr lang="en-US" dirty="0"/>
          </a:p>
          <a:p>
            <a:endParaRPr lang="en-US" dirty="0"/>
          </a:p>
          <a:p>
            <a:r>
              <a:rPr lang="en-US" dirty="0"/>
              <a:t>Notes from Karen:</a:t>
            </a:r>
          </a:p>
          <a:p>
            <a:endParaRPr lang="en-US" dirty="0"/>
          </a:p>
          <a:p>
            <a:r>
              <a:rPr lang="en-US" dirty="0"/>
              <a:t>-Because of a variety of clinical phenotypes are consistent with PTSD diagnostic criteria, PTSD is no longer, as of DSM-5, considered an Anxiety Disorder</a:t>
            </a:r>
          </a:p>
          <a:p>
            <a:r>
              <a:rPr lang="en-US" dirty="0"/>
              <a:t>-Trauma- and Stressor-Related Disorders:  PTSD, ASD, ADs, Reactive Attachment Disorder, </a:t>
            </a:r>
            <a:r>
              <a:rPr lang="en-US" dirty="0" err="1"/>
              <a:t>etc</a:t>
            </a:r>
            <a:endParaRPr lang="en-US" dirty="0"/>
          </a:p>
          <a:p>
            <a:r>
              <a:rPr lang="en-US" dirty="0"/>
              <a:t>DSM-5: Changes to PTSD Criteria</a:t>
            </a:r>
          </a:p>
          <a:p>
            <a:pPr marL="171450" indent="-171450">
              <a:buFont typeface="Arial" panose="020B0604020202020204" pitchFamily="34" charset="0"/>
              <a:buChar char="•"/>
            </a:pPr>
            <a:r>
              <a:rPr lang="en-US" dirty="0"/>
              <a:t>Criterion A2 (response involves “fear, helplessness, or horror”) removed from DSM-5</a:t>
            </a:r>
          </a:p>
          <a:p>
            <a:pPr marL="171450" indent="-171450">
              <a:buFont typeface="Arial" panose="020B0604020202020204" pitchFamily="34" charset="0"/>
              <a:buChar char="•"/>
            </a:pPr>
            <a:r>
              <a:rPr lang="en-US" dirty="0"/>
              <a:t>3 clusters are divided into 4 clusters in DSM-5</a:t>
            </a:r>
          </a:p>
          <a:p>
            <a:pPr marL="171450" indent="-171450">
              <a:buFont typeface="Arial" panose="020B0604020202020204" pitchFamily="34" charset="0"/>
              <a:buChar char="•"/>
            </a:pPr>
            <a:r>
              <a:rPr lang="en-US" dirty="0"/>
              <a:t>3 new symptoms were added</a:t>
            </a:r>
          </a:p>
          <a:p>
            <a:pPr marL="171450" indent="-171450">
              <a:buFont typeface="Arial" panose="020B0604020202020204" pitchFamily="34" charset="0"/>
              <a:buChar char="•"/>
            </a:pPr>
            <a:r>
              <a:rPr lang="en-US" dirty="0"/>
              <a:t>Other symptoms revised to clarify symptom expression</a:t>
            </a:r>
          </a:p>
          <a:p>
            <a:pPr marL="171450" indent="-171450">
              <a:buFont typeface="Arial" panose="020B0604020202020204" pitchFamily="34" charset="0"/>
              <a:buChar char="•"/>
            </a:pPr>
            <a:r>
              <a:rPr lang="en-US" dirty="0"/>
              <a:t>All symptoms began or worsened after the trauma</a:t>
            </a:r>
          </a:p>
          <a:p>
            <a:pPr marL="171450" indent="-171450">
              <a:buFont typeface="Arial" panose="020B0604020202020204" pitchFamily="34" charset="0"/>
              <a:buChar char="•"/>
            </a:pPr>
            <a:r>
              <a:rPr lang="en-US" dirty="0"/>
              <a:t>Separate diagnostic criteria for “preschool” (children 6 years or younger)</a:t>
            </a:r>
          </a:p>
          <a:p>
            <a:pPr marL="171450" indent="-171450">
              <a:buFont typeface="Arial" panose="020B0604020202020204" pitchFamily="34" charset="0"/>
              <a:buChar char="•"/>
            </a:pPr>
            <a:r>
              <a:rPr lang="en-US" dirty="0"/>
              <a:t>New dissociative subtype for PTSD added</a:t>
            </a:r>
          </a:p>
          <a:p>
            <a:pPr marL="171450" indent="-171450">
              <a:buFont typeface="Arial" panose="020B0604020202020204" pitchFamily="34" charset="0"/>
              <a:buChar char="•"/>
            </a:pPr>
            <a:r>
              <a:rPr lang="en-US" dirty="0"/>
              <a:t>PTSD formally recognized in 1980 by the APA</a:t>
            </a:r>
          </a:p>
          <a:p>
            <a:pPr marL="171450" indent="-171450">
              <a:buFont typeface="Arial" panose="020B0604020202020204" pitchFamily="34" charset="0"/>
              <a:buChar char="•"/>
            </a:pPr>
            <a:r>
              <a:rPr lang="en-US" dirty="0"/>
              <a:t>We have made great strides in understanding ACES and connection between trauma and negative health outcomes</a:t>
            </a:r>
          </a:p>
          <a:p>
            <a:pPr marL="171450" indent="-171450">
              <a:buFont typeface="Arial" panose="020B0604020202020204" pitchFamily="34" charset="0"/>
              <a:buChar char="•"/>
            </a:pPr>
            <a:r>
              <a:rPr lang="en-US" dirty="0"/>
              <a:t>We have more understanding in traumatic responses, attachment which allows us to make connections between trauma physiology and adaptations, such as addition </a:t>
            </a:r>
          </a:p>
          <a:p>
            <a:pPr marL="171450" indent="-171450">
              <a:buFont typeface="Arial" panose="020B0604020202020204" pitchFamily="34" charset="0"/>
              <a:buChar char="•"/>
            </a:pPr>
            <a:r>
              <a:rPr lang="en-US" dirty="0"/>
              <a:t>We are just starting to see the relation between neuroscience and addiction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Posttraumatic stress disorder is a disorder of recovery, characterized by an inability to recover from a stress reaction to a traumatic event (</a:t>
            </a:r>
            <a:r>
              <a:rPr lang="en-US" sz="1200" b="0" i="0" kern="1200" dirty="0">
                <a:solidFill>
                  <a:schemeClr val="tx1"/>
                </a:solidFill>
                <a:effectLst/>
                <a:latin typeface="+mn-lt"/>
                <a:ea typeface="+mn-ea"/>
                <a:cs typeface="+mn-cs"/>
                <a:hlinkClick r:id="rId4"/>
              </a:rPr>
              <a:t>Kessler et al., 1995</a:t>
            </a:r>
            <a:r>
              <a:rPr lang="en-US" sz="1200" b="0" i="0" kern="1200" dirty="0">
                <a:solidFill>
                  <a:schemeClr val="tx1"/>
                </a:solidFill>
                <a:effectLst/>
                <a:latin typeface="+mn-lt"/>
                <a:ea typeface="+mn-ea"/>
                <a:cs typeface="+mn-cs"/>
              </a:rPr>
              <a:t>). A failure to recover from symptomatic reactions to traumatic event exposure among a substantial minority of trauma-exposed individuals can be contrasted to the majority of trauma-exposed individuals who recover from exposure within the first few months post-exposure (</a:t>
            </a:r>
            <a:r>
              <a:rPr lang="en-US" sz="1200" b="0" i="0" kern="1200" dirty="0">
                <a:solidFill>
                  <a:schemeClr val="tx1"/>
                </a:solidFill>
                <a:effectLst/>
                <a:latin typeface="+mn-lt"/>
                <a:ea typeface="+mn-ea"/>
                <a:cs typeface="+mn-cs"/>
                <a:hlinkClick r:id="rId5"/>
              </a:rPr>
              <a:t>Gilboa-</a:t>
            </a:r>
            <a:r>
              <a:rPr lang="en-US" sz="1200" b="0" i="0" kern="1200" dirty="0" err="1">
                <a:solidFill>
                  <a:schemeClr val="tx1"/>
                </a:solidFill>
                <a:effectLst/>
                <a:latin typeface="+mn-lt"/>
                <a:ea typeface="+mn-ea"/>
                <a:cs typeface="+mn-cs"/>
                <a:hlinkClick r:id="rId5"/>
              </a:rPr>
              <a:t>Schechtman</a:t>
            </a:r>
            <a:r>
              <a:rPr lang="en-US" sz="1200" b="0" i="0" kern="1200" dirty="0">
                <a:solidFill>
                  <a:schemeClr val="tx1"/>
                </a:solidFill>
                <a:effectLst/>
                <a:latin typeface="+mn-lt"/>
                <a:ea typeface="+mn-ea"/>
                <a:cs typeface="+mn-cs"/>
                <a:hlinkClick r:id="rId5"/>
              </a:rPr>
              <a:t> &amp; </a:t>
            </a:r>
            <a:r>
              <a:rPr lang="en-US" sz="1200" b="0" i="0" kern="1200" dirty="0" err="1">
                <a:solidFill>
                  <a:schemeClr val="tx1"/>
                </a:solidFill>
                <a:effectLst/>
                <a:latin typeface="+mn-lt"/>
                <a:ea typeface="+mn-ea"/>
                <a:cs typeface="+mn-cs"/>
                <a:hlinkClick r:id="rId5"/>
              </a:rPr>
              <a:t>Foa</a:t>
            </a:r>
            <a:r>
              <a:rPr lang="en-US" sz="1200" b="0" i="0" kern="1200" dirty="0">
                <a:solidFill>
                  <a:schemeClr val="tx1"/>
                </a:solidFill>
                <a:effectLst/>
                <a:latin typeface="+mn-lt"/>
                <a:ea typeface="+mn-ea"/>
                <a:cs typeface="+mn-cs"/>
                <a:hlinkClick r:id="rId5"/>
              </a:rPr>
              <a:t>, 2001</a:t>
            </a:r>
            <a:r>
              <a:rPr lang="en-US"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hlinkClick r:id="rId6"/>
              </a:rPr>
              <a:t>Kilpatrick &amp; Resnick, 1993</a:t>
            </a:r>
            <a:r>
              <a:rPr lang="en-US" sz="1200" b="0" i="0" kern="1200" dirty="0">
                <a:solidFill>
                  <a:schemeClr val="tx1"/>
                </a:solidFill>
                <a:effectLst/>
                <a:latin typeface="+mn-lt"/>
                <a:ea typeface="+mn-ea"/>
                <a:cs typeface="+mn-cs"/>
              </a:rPr>
              <a:t>). There are multiple ways to index the degree to which an individual fails to recover from traumatic event exposure, which is important to consider as studies of smoking–PTSD comorbidity have utilized various approaches to indexing the severity of posttraumatic reactions. One approach is to examine total symptom severity, which is typically calculated as a sum of frequency and intensity ratings of each of the </a:t>
            </a:r>
            <a:r>
              <a:rPr lang="en-US" sz="1200" b="0" i="1" kern="1200" dirty="0">
                <a:solidFill>
                  <a:schemeClr val="tx1"/>
                </a:solidFill>
                <a:effectLst/>
                <a:latin typeface="+mn-lt"/>
                <a:ea typeface="+mn-ea"/>
                <a:cs typeface="+mn-cs"/>
              </a:rPr>
              <a:t>Diagnostic and Statistical Manual – Fourth Edition – Text Revision</a:t>
            </a:r>
            <a:r>
              <a:rPr lang="en-US" sz="1200" b="0" i="0" kern="1200" dirty="0">
                <a:solidFill>
                  <a:schemeClr val="tx1"/>
                </a:solidFill>
                <a:effectLst/>
                <a:latin typeface="+mn-lt"/>
                <a:ea typeface="+mn-ea"/>
                <a:cs typeface="+mn-cs"/>
              </a:rPr>
              <a:t> (DSM-IV-TR; </a:t>
            </a:r>
            <a:r>
              <a:rPr lang="en-US" sz="1200" b="0" i="0" kern="1200" dirty="0">
                <a:solidFill>
                  <a:schemeClr val="tx1"/>
                </a:solidFill>
                <a:effectLst/>
                <a:latin typeface="+mn-lt"/>
                <a:ea typeface="+mn-ea"/>
                <a:cs typeface="+mn-cs"/>
                <a:hlinkClick r:id="rId7"/>
              </a:rPr>
              <a:t>APA, 2000</a:t>
            </a:r>
            <a:r>
              <a:rPr lang="en-US" sz="1200" b="0" i="0" kern="1200" dirty="0">
                <a:solidFill>
                  <a:schemeClr val="tx1"/>
                </a:solidFill>
                <a:effectLst/>
                <a:latin typeface="+mn-lt"/>
                <a:ea typeface="+mn-ea"/>
                <a:cs typeface="+mn-cs"/>
              </a:rPr>
              <a:t>) defined symptoms of PTSD (</a:t>
            </a:r>
            <a:r>
              <a:rPr lang="en-US" sz="1200" b="0" i="0" kern="1200" dirty="0">
                <a:solidFill>
                  <a:schemeClr val="tx1"/>
                </a:solidFill>
                <a:effectLst/>
                <a:latin typeface="+mn-lt"/>
                <a:ea typeface="+mn-ea"/>
                <a:cs typeface="+mn-cs"/>
                <a:hlinkClick r:id="rId8"/>
              </a:rPr>
              <a:t>Blake et al., 1995</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hlinkClick r:id="rId9"/>
              </a:rPr>
              <a:t>Foa</a:t>
            </a:r>
            <a:r>
              <a:rPr lang="en-US" sz="1200" b="0" i="0" kern="1200" dirty="0">
                <a:solidFill>
                  <a:schemeClr val="tx1"/>
                </a:solidFill>
                <a:effectLst/>
                <a:latin typeface="+mn-lt"/>
                <a:ea typeface="+mn-ea"/>
                <a:cs typeface="+mn-cs"/>
                <a:hlinkClick r:id="rId9"/>
              </a:rPr>
              <a:t>, 1995</a:t>
            </a:r>
            <a:r>
              <a:rPr lang="en-US" sz="1200" b="0" i="0" kern="1200" dirty="0">
                <a:solidFill>
                  <a:schemeClr val="tx1"/>
                </a:solidFill>
                <a:effectLst/>
                <a:latin typeface="+mn-lt"/>
                <a:ea typeface="+mn-ea"/>
                <a:cs typeface="+mn-cs"/>
              </a:rPr>
              <a:t>). A second approach is to examine symptom intensity within empirically supported types, or clusters, of PTSD symptoms (</a:t>
            </a:r>
            <a:r>
              <a:rPr lang="en-US" sz="1200" b="0" i="0" kern="1200" dirty="0">
                <a:solidFill>
                  <a:schemeClr val="tx1"/>
                </a:solidFill>
                <a:effectLst/>
                <a:latin typeface="+mn-lt"/>
                <a:ea typeface="+mn-ea"/>
                <a:cs typeface="+mn-cs"/>
                <a:hlinkClick r:id="rId10"/>
              </a:rPr>
              <a:t>Lyons, </a:t>
            </a:r>
            <a:r>
              <a:rPr lang="en-US" sz="1200" b="0" i="0" kern="1200" dirty="0" err="1">
                <a:solidFill>
                  <a:schemeClr val="tx1"/>
                </a:solidFill>
                <a:effectLst/>
                <a:latin typeface="+mn-lt"/>
                <a:ea typeface="+mn-ea"/>
                <a:cs typeface="+mn-cs"/>
                <a:hlinkClick r:id="rId10"/>
              </a:rPr>
              <a:t>Gerardi</a:t>
            </a:r>
            <a:r>
              <a:rPr lang="en-US" sz="1200" b="0" i="0" kern="1200" dirty="0">
                <a:solidFill>
                  <a:schemeClr val="tx1"/>
                </a:solidFill>
                <a:effectLst/>
                <a:latin typeface="+mn-lt"/>
                <a:ea typeface="+mn-ea"/>
                <a:cs typeface="+mn-cs"/>
                <a:hlinkClick r:id="rId10"/>
              </a:rPr>
              <a:t>, Wolfe, &amp; Keane, 1988</a:t>
            </a:r>
            <a:r>
              <a:rPr lang="en-US" sz="1200" b="0" i="0" kern="1200" dirty="0">
                <a:solidFill>
                  <a:schemeClr val="tx1"/>
                </a:solidFill>
                <a:effectLst/>
                <a:latin typeface="+mn-lt"/>
                <a:ea typeface="+mn-ea"/>
                <a:cs typeface="+mn-cs"/>
              </a:rPr>
              <a:t>). There are three specific clusters (</a:t>
            </a:r>
            <a:r>
              <a:rPr lang="en-US" sz="1200" b="0" i="0" kern="1200" dirty="0">
                <a:solidFill>
                  <a:schemeClr val="tx1"/>
                </a:solidFill>
                <a:effectLst/>
                <a:latin typeface="+mn-lt"/>
                <a:ea typeface="+mn-ea"/>
                <a:cs typeface="+mn-cs"/>
                <a:hlinkClick r:id="rId7"/>
              </a:rPr>
              <a:t>APA, 2000</a:t>
            </a:r>
            <a:r>
              <a:rPr lang="en-US" sz="1200" b="0" i="0" kern="1200" dirty="0">
                <a:solidFill>
                  <a:schemeClr val="tx1"/>
                </a:solidFill>
                <a:effectLst/>
                <a:latin typeface="+mn-lt"/>
                <a:ea typeface="+mn-ea"/>
                <a:cs typeface="+mn-cs"/>
              </a:rPr>
              <a:t>): reexperiencing (e.g., intrusive thoughts, nightmares), avoidance (e.g., trying to not think about a traumatic event), and hyperarousal (e.g., easily startled) symptoms. Finally, failure to recover from exposure to a traumatic event also is frequently indexed via meeting diagnostic criteria for PTSD, which include the following: exposure to a traumatic event, which is followed by at least one reexperiencing symptom, three or more avoidance/numbing symptoms, two hyperarousal symptoms, and these symptoms have lasted for at least one month resulting in clinically-significant distress or impairment (</a:t>
            </a:r>
            <a:r>
              <a:rPr lang="en-US" sz="1200" b="0" i="0" kern="1200" dirty="0">
                <a:solidFill>
                  <a:schemeClr val="tx1"/>
                </a:solidFill>
                <a:effectLst/>
                <a:latin typeface="+mn-lt"/>
                <a:ea typeface="+mn-ea"/>
                <a:cs typeface="+mn-cs"/>
                <a:hlinkClick r:id="rId7"/>
              </a:rPr>
              <a:t>APA, 2000</a:t>
            </a:r>
            <a:r>
              <a:rPr lang="en-US" sz="1200" b="0" i="0" kern="1200" dirty="0">
                <a:solidFill>
                  <a:schemeClr val="tx1"/>
                </a:solidFill>
                <a:effectLst/>
                <a:latin typeface="+mn-lt"/>
                <a:ea typeface="+mn-ea"/>
                <a:cs typeface="+mn-cs"/>
              </a:rPr>
              <a:t>)</a:t>
            </a: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2027E901-C880-4FD3-847F-1F326BBB02F3}" type="slidenum">
              <a:rPr lang="en-US" smtClean="0"/>
              <a:t>18</a:t>
            </a:fld>
            <a:endParaRPr lang="en-US"/>
          </a:p>
        </p:txBody>
      </p:sp>
    </p:spTree>
    <p:extLst>
      <p:ext uri="{BB962C8B-B14F-4D97-AF65-F5344CB8AC3E}">
        <p14:creationId xmlns:p14="http://schemas.microsoft.com/office/powerpoint/2010/main" val="3319641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trauma in early adulthood/adulthood-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Post-Traumatic Stress Disorder (PTSD) is generally defined by the characterization that people develop it after exposure to a traumatic event, such as (but not limited to) a natural disaster, war/combat, physical and sexual assault, abuse, acts of violence, car accidents. PTSD affects about 3.5% of US adults at any given time (or about 11 million people). Symptoms be short-term, lasting a month after a single event for example, but can also persist for months or years. Additionally, the disorder can recede and reappear at a later time, or not surface until months or years after the trauma exposure. So we know that the duration and severity of PTSD lies on a spectrum, but generally, about 1 in every 11 people will receive a PTSD diagnosis in their lifetime. </a:t>
            </a:r>
          </a:p>
          <a:p>
            <a:endParaRPr lang="en-US" dirty="0"/>
          </a:p>
          <a:p>
            <a:r>
              <a:rPr lang="en-US" dirty="0"/>
              <a:t>Source: APA (</a:t>
            </a:r>
            <a:r>
              <a:rPr lang="en-US" dirty="0">
                <a:hlinkClick r:id="rId3"/>
              </a:rPr>
              <a:t>https://www.psychiatry.org/patients-families/ptsd/what-is-ptsd</a:t>
            </a:r>
            <a:r>
              <a:rPr lang="en-US" dirty="0"/>
              <a:t>)</a:t>
            </a:r>
          </a:p>
        </p:txBody>
      </p:sp>
      <p:sp>
        <p:nvSpPr>
          <p:cNvPr id="4" name="Slide Number Placeholder 3"/>
          <p:cNvSpPr>
            <a:spLocks noGrp="1"/>
          </p:cNvSpPr>
          <p:nvPr>
            <p:ph type="sldNum" sz="quarter" idx="5"/>
          </p:nvPr>
        </p:nvSpPr>
        <p:spPr/>
        <p:txBody>
          <a:bodyPr/>
          <a:lstStyle/>
          <a:p>
            <a:fld id="{8738A790-138D-4EA4-B9C1-4FB8D85CEFC5}" type="slidenum">
              <a:rPr lang="en-US" smtClean="0"/>
              <a:t>19</a:t>
            </a:fld>
            <a:endParaRPr lang="en-US"/>
          </a:p>
        </p:txBody>
      </p:sp>
    </p:spTree>
    <p:extLst>
      <p:ext uri="{BB962C8B-B14F-4D97-AF65-F5344CB8AC3E}">
        <p14:creationId xmlns:p14="http://schemas.microsoft.com/office/powerpoint/2010/main" val="536793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654DF3AC-2596-40D6-95E9-5D48866B34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DF8964CA-28F5-4056-9E61-EF56073333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Now that we’ve set the groundwork for how PTSD is formed and how it presents itself, we might ask ourselves, where does tobacco come in? These are a few introductory statistics on what we already know about the link between trauma and tobacco. Multiple studies have shown that individuals with a post-traumatic stress disorder (PTSD) diagnosis are twice as likely to smoke. Another body of research has shown that it can go both ways, in that smokers are also approximately twice as likely to have PTSD than nonsmokers. Additionally, 45% of adults with PTSD smoke. When considering outcomes over the lifespan, we know that about 2/3 of people with a lifetime PTSD diagnosis (long term) also reported a lifetime history of smoking. We have some research that also indicates about 73% of people who smoke and have a PTSD diagnosis are relatively heavy smokers, smoking at least one pack of cigarettes per day.</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we can say with a good deal of confidence that these statistics show at least a correlation between tobacco use and the presence of PTSD.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Sources:</a:t>
            </a:r>
          </a:p>
          <a:p>
            <a:r>
              <a:rPr lang="en-US" dirty="0"/>
              <a:t>-</a:t>
            </a:r>
            <a:r>
              <a:rPr lang="en-US" dirty="0">
                <a:hlinkClick r:id="rId3"/>
              </a:rPr>
              <a:t>https://www.ncbi.nlm.nih.gov/pubmed/30192425</a:t>
            </a:r>
            <a:endParaRPr lang="en-US" dirty="0"/>
          </a:p>
          <a:p>
            <a:r>
              <a:rPr lang="en-US" dirty="0"/>
              <a:t>-</a:t>
            </a:r>
            <a:r>
              <a:rPr lang="en-US" dirty="0">
                <a:hlinkClick r:id="rId4"/>
              </a:rPr>
              <a:t>https://www.ncbi.nlm.nih.gov/pmc/articles/PMC2575106/</a:t>
            </a:r>
            <a:endParaRPr lang="en-US" dirty="0"/>
          </a:p>
          <a:p>
            <a:endParaRPr lang="en-US" dirty="0">
              <a:cs typeface="Calibri" panose="020F0502020204030204"/>
            </a:endParaRPr>
          </a:p>
          <a:p>
            <a:pPr>
              <a:defRPr/>
            </a:pPr>
            <a:r>
              <a:rPr lang="en-US" dirty="0">
                <a:cs typeface="Calibri" panose="020F0502020204030204"/>
              </a:rPr>
              <a:t>Subsequent studies have since found ranges from 38-87% and most recent in 2018 (27-40%); </a:t>
            </a:r>
            <a:r>
              <a:rPr lang="en-US" dirty="0" err="1">
                <a:cs typeface="Calibri" panose="020F0502020204030204"/>
              </a:rPr>
              <a:t>Lasser's</a:t>
            </a:r>
            <a:r>
              <a:rPr lang="en-US" dirty="0">
                <a:cs typeface="Calibri" panose="020F0502020204030204"/>
              </a:rPr>
              <a:t> study was the first and groundbreaking in understanding smoking among adults with PTSD- </a:t>
            </a:r>
            <a:r>
              <a:rPr lang="en-US" dirty="0" err="1">
                <a:cs typeface="Calibri" panose="020F0502020204030204"/>
              </a:rPr>
              <a:t>consistenly</a:t>
            </a:r>
            <a:r>
              <a:rPr lang="en-US" dirty="0">
                <a:cs typeface="Calibri" panose="020F0502020204030204"/>
              </a:rPr>
              <a:t> high rates of smoking among adults with PTSD </a:t>
            </a:r>
            <a:endParaRPr lang="en-US" sz="1200" dirty="0">
              <a:cs typeface="Calibri" panose="020F0502020204030204"/>
            </a:endParaRPr>
          </a:p>
          <a:p>
            <a:pPr>
              <a:defRPr/>
            </a:pPr>
            <a:endParaRPr lang="en-US" sz="1200" dirty="0">
              <a:cs typeface="Calibri" panose="020F0502020204030204"/>
            </a:endParaRPr>
          </a:p>
          <a:p>
            <a:pPr>
              <a:buFont typeface="Arial" panose="020B0604020202020204" pitchFamily="34" charset="0"/>
              <a:buChar char="•"/>
              <a:defRPr/>
            </a:pPr>
            <a:endParaRPr lang="en-US" dirty="0"/>
          </a:p>
          <a:p>
            <a:pPr>
              <a:buFont typeface="Arial" panose="020B0604020202020204" pitchFamily="34" charset="0"/>
              <a:buChar char="•"/>
              <a:defRPr/>
            </a:pPr>
            <a:endParaRPr lang="en-US" dirty="0"/>
          </a:p>
          <a:p>
            <a:pPr lvl="1">
              <a:buFont typeface="Arial" panose="020B0604020202020204" pitchFamily="34" charset="0"/>
              <a:buChar char="•"/>
              <a:defRPr/>
            </a:pPr>
            <a:r>
              <a:rPr lang="en-US" sz="1200" dirty="0"/>
              <a:t>Reports of trauma exposure in early adulthood were associated with up to a two-fold increased risk of smoking (Roberts, </a:t>
            </a:r>
            <a:r>
              <a:rPr lang="en-US" sz="1200" dirty="0" err="1"/>
              <a:t>Fuemmeler</a:t>
            </a:r>
            <a:r>
              <a:rPr lang="en-US" sz="1200" dirty="0"/>
              <a:t>, </a:t>
            </a:r>
            <a:r>
              <a:rPr lang="en-US" sz="1200" dirty="0" err="1"/>
              <a:t>McClernon</a:t>
            </a:r>
            <a:r>
              <a:rPr lang="en-US" sz="1200" dirty="0"/>
              <a:t>, &amp; Beckham, 2008).​</a:t>
            </a:r>
          </a:p>
          <a:p>
            <a:pPr marL="285750" indent="-285750">
              <a:buFont typeface="Arial" panose="020B0604020202020204" pitchFamily="34" charset="0"/>
              <a:buChar char="•"/>
              <a:defRPr/>
            </a:pPr>
            <a:endParaRPr lang="en-US" sz="1200" dirty="0"/>
          </a:p>
          <a:p>
            <a:pPr>
              <a:buFont typeface="Arial" panose="020B0604020202020204" pitchFamily="34" charset="0"/>
              <a:buChar char="•"/>
              <a:defRPr/>
            </a:pPr>
            <a:r>
              <a:rPr lang="en-US" sz="1200" dirty="0"/>
              <a:t>Individuals who have been exposed to trauma and develop a full diagnosis of PTSD smoke more intensely. ​</a:t>
            </a:r>
          </a:p>
          <a:p>
            <a:pPr marL="285750" indent="-285750">
              <a:buFont typeface="Arial" panose="020B0604020202020204" pitchFamily="34" charset="0"/>
              <a:buChar char="•"/>
              <a:defRPr/>
            </a:pPr>
            <a:endParaRPr lang="en-US" sz="1200" dirty="0"/>
          </a:p>
          <a:p>
            <a:pPr>
              <a:buFont typeface="Arial" panose="020B0604020202020204" pitchFamily="34" charset="0"/>
              <a:buChar char="•"/>
              <a:defRPr/>
            </a:pPr>
            <a:endParaRPr lang="en-US" sz="1200" dirty="0"/>
          </a:p>
          <a:p>
            <a:pPr>
              <a:buFont typeface="Arial" panose="020B0604020202020204" pitchFamily="34" charset="0"/>
              <a:buChar char="•"/>
              <a:defRPr/>
            </a:pPr>
            <a:r>
              <a:rPr lang="en-US" sz="1200" dirty="0"/>
              <a:t>Evidence has shown that experiencing child abuse is associated with more severe nicotine withdrawal and nicotine dependence suggesting that some ACEs make tobacco cessation more difficult (Smith, </a:t>
            </a:r>
            <a:r>
              <a:rPr lang="en-US" sz="1200" dirty="0" err="1"/>
              <a:t>Hoish</a:t>
            </a:r>
            <a:r>
              <a:rPr lang="en-US" sz="1200" dirty="0"/>
              <a:t>, </a:t>
            </a:r>
            <a:r>
              <a:rPr lang="en-US" sz="1200" dirty="0" err="1"/>
              <a:t>Saddleson</a:t>
            </a:r>
            <a:r>
              <a:rPr lang="en-US" sz="1200" dirty="0"/>
              <a:t> et al., 2001)</a:t>
            </a:r>
          </a:p>
          <a:p>
            <a:endParaRPr lang="en-US" altLang="en-US" dirty="0"/>
          </a:p>
          <a:p>
            <a:endParaRPr lang="en-US" altLang="en-US" dirty="0"/>
          </a:p>
          <a:p>
            <a:endParaRPr lang="en-US" altLang="en-US" dirty="0"/>
          </a:p>
          <a:p>
            <a:r>
              <a:rPr lang="en-US" altLang="en-US" dirty="0"/>
              <a:t>So just generally we know that in addition to ( slide stats) : ​</a:t>
            </a:r>
          </a:p>
          <a:p>
            <a:r>
              <a:rPr lang="en-US" altLang="en-US" dirty="0"/>
              <a:t>Adverse childhood experiences (ACEs) have been linked to increased use of tobacco products in adolescent and in adults  (</a:t>
            </a:r>
            <a:r>
              <a:rPr lang="en-US" altLang="en-US" dirty="0" err="1"/>
              <a:t>Alaca</a:t>
            </a:r>
            <a:r>
              <a:rPr lang="en-US" altLang="en-US" dirty="0"/>
              <a:t> et al 2016) ​</a:t>
            </a:r>
          </a:p>
          <a:p>
            <a:r>
              <a:rPr lang="en-US" altLang="en-US" dirty="0"/>
              <a:t>  Primary prevention of adverse childhood experiences and improved treatment of exposed children could reduce smoking among both adolescents and adults (Anda 1999)​</a:t>
            </a:r>
          </a:p>
          <a:p>
            <a:r>
              <a:rPr lang="en-US" altLang="en-US" dirty="0"/>
              <a:t>  The strengths of the relationships between each of the categories of ACEs and smoking initiation and current smoking behavior were comparable although there are some difference in the types of ACES and results. However the main ACES study, and subsequent smaller studies have found that ALL categories of adverse childhood experiences were also significantly associated with ever smoking and heavy smoking ​</a:t>
            </a:r>
          </a:p>
          <a:p>
            <a:r>
              <a:rPr lang="en-US" altLang="en-US" dirty="0"/>
              <a:t>​</a:t>
            </a:r>
          </a:p>
          <a:p>
            <a:r>
              <a:rPr lang="en-US" altLang="en-US" dirty="0"/>
              <a:t>So although we see as association with all some studies show that not all ACEs affect smoking risk the same​</a:t>
            </a:r>
          </a:p>
          <a:p>
            <a:r>
              <a:rPr lang="en-US" altLang="en-US" dirty="0"/>
              <a:t>For example, a past event of child abuse is associated with more severe nicotine withdrawal and nicotine dependence which suggests some ACEs make it harder to cease tobacco use, or more severe and prolonged trauma might be associated with earlier initiation and heavier use(Smith, </a:t>
            </a:r>
            <a:r>
              <a:rPr lang="en-US" altLang="en-US" dirty="0" err="1"/>
              <a:t>Saddleson</a:t>
            </a:r>
            <a:r>
              <a:rPr lang="en-US" altLang="en-US" dirty="0"/>
              <a:t>, Kozlowski, &amp; </a:t>
            </a:r>
            <a:r>
              <a:rPr lang="en-US" altLang="en-US" dirty="0" err="1"/>
              <a:t>Giovino</a:t>
            </a:r>
            <a:r>
              <a:rPr lang="en-US" altLang="en-US" dirty="0"/>
              <a:t>, 2013). ​</a:t>
            </a:r>
          </a:p>
          <a:p>
            <a:r>
              <a:rPr lang="en-US" altLang="en-US" dirty="0"/>
              <a:t>​</a:t>
            </a:r>
          </a:p>
          <a:p>
            <a:r>
              <a:rPr lang="en-US" altLang="en-US" dirty="0"/>
              <a:t>  And a few smaller studies found that the relationship between the frequency of exposure to emotional abuse, physical abuse, and maternal battery and early smoking initiation and current smoking using the least severe forms of abuse or violence show a positive relationship between the frequency of exposure to these forms of violence and the prevalence of smoking behaviors. ​</a:t>
            </a:r>
          </a:p>
          <a:p>
            <a:r>
              <a:rPr lang="en-US" altLang="en-US" dirty="0"/>
              <a:t> Additional smaller studies have show even greater associations around sexual abuse (abuse that occurred by 14 years of age or younger) such as the prevalence of early smoking initiation being 25.1% for persons who had been sexually abused and 8.7% for those who had not (adjusted OR, 3.9; 95% CI, 3.2-4.7); the prevalence of current smoking for those respondents who had been sexually abused was 14.4% and 8.2% for those who had not (adjusted OR, 2.7; 95% CI, 2.2-3.3).​</a:t>
            </a:r>
          </a:p>
          <a:p>
            <a:r>
              <a:rPr lang="en-US" altLang="en-US" dirty="0"/>
              <a:t>Higher ACEs scores correlate to higher risk of smoking (dose-response relationship)​</a:t>
            </a:r>
          </a:p>
          <a:p>
            <a:r>
              <a:rPr lang="en-US" altLang="en-US" dirty="0"/>
              <a:t>Young adults with high/multiple ACEs scores reported more alcohol-related problems, current tobacco use, and psychological symptoms (Shin, McDonald, &amp; Conley 2018)​</a:t>
            </a:r>
          </a:p>
          <a:p>
            <a:r>
              <a:rPr lang="en-US" altLang="en-US" dirty="0"/>
              <a:t>ACEs play a role in both smoking initiation and maintenance of smoking behavior in the presence of illness and poor health ​</a:t>
            </a:r>
          </a:p>
          <a:p>
            <a:r>
              <a:rPr lang="en-US" altLang="en-US" dirty="0"/>
              <a:t>​</a:t>
            </a:r>
          </a:p>
          <a:p>
            <a:r>
              <a:rPr lang="en-US" altLang="en-US" dirty="0"/>
              <a:t>​</a:t>
            </a:r>
          </a:p>
          <a:p>
            <a:r>
              <a:rPr lang="en-US" altLang="en-US" b="1" dirty="0"/>
              <a:t>Associations Between Adverse Childhood Experiences and Smoking Behaviors </a:t>
            </a:r>
            <a:r>
              <a:rPr lang="en-US" altLang="en-US" u="sng" dirty="0">
                <a:hlinkClick r:id="rId5"/>
              </a:rPr>
              <a:t>https://jamanetwork.com/journals/jama/fullarticle/192056</a:t>
            </a:r>
            <a:r>
              <a:rPr lang="en-US" altLang="en-US" dirty="0"/>
              <a:t> ​</a:t>
            </a:r>
          </a:p>
          <a:p>
            <a:r>
              <a:rPr lang="en-US" altLang="en-US" dirty="0"/>
              <a:t>​</a:t>
            </a:r>
          </a:p>
          <a:p>
            <a:endParaRPr lang="en-US" altLang="en-US" dirty="0"/>
          </a:p>
        </p:txBody>
      </p:sp>
      <p:sp>
        <p:nvSpPr>
          <p:cNvPr id="53252" name="Slide Number Placeholder 3">
            <a:extLst>
              <a:ext uri="{FF2B5EF4-FFF2-40B4-BE49-F238E27FC236}">
                <a16:creationId xmlns:a16="http://schemas.microsoft.com/office/drawing/2014/main" id="{F2B4FDBB-A2FC-4320-827F-FA307C3BB1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84EFB89-E088-46EA-AED6-D03BAB7D08D9}" type="slidenum">
              <a:rPr lang="en-US" altLang="en-US" smtClean="0"/>
              <a:pPr/>
              <a:t>20</a:t>
            </a:fld>
            <a:endParaRPr lang="en-US" altLang="en-US"/>
          </a:p>
        </p:txBody>
      </p:sp>
    </p:spTree>
    <p:extLst>
      <p:ext uri="{BB962C8B-B14F-4D97-AF65-F5344CB8AC3E}">
        <p14:creationId xmlns:p14="http://schemas.microsoft.com/office/powerpoint/2010/main" val="2826469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dirty="0"/>
              <a:t>Good Afternoon again everyone! My name is Hope Rothenberg, Project Manager at the National Council for Mental Wellbeing and I will be your moderator for today’s webinar. Now, I would like to introduce my teammate here at the National Behavioral Health Network for Tobacco and Cancer Control and one of our featured speakers for today's webinar, Tamanna Patel, Director of Practice Improvement at the National Council for Mental Wellbeing.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2BF4A-A0DB-453B-B895-806EF754A9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681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lnSpc>
                <a:spcPct val="107000"/>
              </a:lnSpc>
              <a:spcBef>
                <a:spcPts val="0"/>
              </a:spcBef>
              <a:spcAft>
                <a:spcPts val="0"/>
              </a:spcAft>
            </a:pPr>
            <a:r>
              <a:rPr lang="en-US" sz="1800" dirty="0">
                <a:solidFill>
                  <a:srgbClr val="000000"/>
                </a:solidFill>
                <a:effectLst/>
                <a:latin typeface="Calibri"/>
                <a:ea typeface="Calibri" panose="020F0502020204030204" pitchFamily="34" charset="0"/>
                <a:cs typeface="Calibri"/>
              </a:rPr>
              <a:t>When any substance is used, incl tobacco, nicotine is carried into the lungs via smoke particles where it is absorbed into blood and makes its way quickly to the brain. Once in the brain, nicotine increases the release of dopamine, a chemical that signals pleasure. </a:t>
            </a:r>
            <a:r>
              <a:rPr lang="en-US" sz="1800" dirty="0">
                <a:effectLst/>
                <a:latin typeface="Calibri"/>
                <a:ea typeface="Calibri" panose="020F0502020204030204" pitchFamily="34" charset="0"/>
                <a:cs typeface="Calibri"/>
              </a:rPr>
              <a:t>​</a:t>
            </a:r>
          </a:p>
          <a:p>
            <a:r>
              <a:rPr lang="en-US" sz="1800" kern="1200" dirty="0">
                <a:solidFill>
                  <a:srgbClr val="000000"/>
                </a:solidFill>
                <a:effectLst/>
                <a:latin typeface="Calibri"/>
                <a:ea typeface="Times New Roman" panose="02020603050405020304" pitchFamily="18" charset="0"/>
                <a:cs typeface="Calibri"/>
              </a:rPr>
              <a:t>The relationship between smoking and PTSD is </a:t>
            </a:r>
            <a:r>
              <a:rPr lang="en-US" sz="1800" kern="1200" dirty="0">
                <a:solidFill>
                  <a:srgbClr val="ED7D31"/>
                </a:solidFill>
                <a:effectLst/>
                <a:latin typeface="Calibri"/>
                <a:ea typeface="Times New Roman" panose="02020603050405020304" pitchFamily="18" charset="0"/>
                <a:cs typeface="Calibri"/>
              </a:rPr>
              <a:t>bi-directional.</a:t>
            </a:r>
            <a:r>
              <a:rPr lang="en-US" sz="1800" dirty="0">
                <a:solidFill>
                  <a:srgbClr val="ED7D31"/>
                </a:solidFill>
                <a:latin typeface="Calibri"/>
                <a:ea typeface="Times New Roman" panose="02020603050405020304" pitchFamily="18" charset="0"/>
                <a:cs typeface="Calibri"/>
              </a:rPr>
              <a:t> </a:t>
            </a:r>
            <a:endParaRPr lang="en-US" sz="1800" dirty="0">
              <a:solidFill>
                <a:srgbClr val="000000"/>
              </a:solidFill>
              <a:latin typeface="Times New Roman"/>
              <a:ea typeface="Times New Roman" panose="02020603050405020304" pitchFamily="18" charset="0"/>
              <a:cs typeface="Times New Roman" panose="02020603050405020304" pitchFamily="18" charset="0"/>
            </a:endParaRPr>
          </a:p>
          <a:p>
            <a:r>
              <a:rPr lang="en-US" sz="1800" kern="1200" dirty="0">
                <a:solidFill>
                  <a:srgbClr val="000000"/>
                </a:solidFill>
                <a:effectLst/>
                <a:latin typeface="Calibri"/>
                <a:ea typeface="Times New Roman" panose="02020603050405020304" pitchFamily="18" charset="0"/>
                <a:cs typeface="Calibri"/>
              </a:rPr>
              <a:t>Smoking possesses three unique factors that make it a reinforcer for at-risk individuals. Due to this effect, individuals with PTSD, trying to quit may frequently relapse.</a:t>
            </a:r>
            <a:r>
              <a:rPr lang="en-US" sz="1800" dirty="0">
                <a:solidFill>
                  <a:srgbClr val="000000"/>
                </a:solidFill>
                <a:latin typeface="Calibri"/>
                <a:ea typeface="Times New Roman" panose="02020603050405020304" pitchFamily="18" charset="0"/>
                <a:cs typeface="Calibri"/>
              </a:rPr>
              <a:t> </a:t>
            </a:r>
            <a:endParaRPr lang="en-US" sz="18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tabLst>
                <a:tab pos="457200" algn="l"/>
              </a:tabLst>
            </a:pPr>
            <a:r>
              <a:rPr lang="en-US" sz="1800" b="1" kern="1200" dirty="0">
                <a:solidFill>
                  <a:srgbClr val="000000"/>
                </a:solidFill>
                <a:effectLst/>
                <a:latin typeface="Calibri"/>
                <a:ea typeface="Times New Roman" panose="02020603050405020304" pitchFamily="18" charset="0"/>
                <a:cs typeface="Calibri"/>
              </a:rPr>
              <a:t>Pleasure/positive affect</a:t>
            </a:r>
            <a:r>
              <a:rPr lang="en-US" sz="1800" kern="1200" dirty="0">
                <a:solidFill>
                  <a:srgbClr val="000000"/>
                </a:solidFill>
                <a:effectLst/>
                <a:latin typeface="Calibri"/>
                <a:ea typeface="Times New Roman" panose="02020603050405020304" pitchFamily="18" charset="0"/>
                <a:cs typeface="Calibri"/>
              </a:rPr>
              <a:t> (Strong et al. 2011)</a:t>
            </a:r>
            <a:r>
              <a:rPr lang="en-US" sz="1800" dirty="0">
                <a:solidFill>
                  <a:srgbClr val="000000"/>
                </a:solidFill>
                <a:latin typeface="Calibri"/>
                <a:ea typeface="Times New Roman" panose="02020603050405020304" pitchFamily="18" charset="0"/>
                <a:cs typeface="Calibri"/>
              </a:rPr>
              <a:t> </a:t>
            </a:r>
            <a:endParaRPr lang="en-US" sz="1800" dirty="0">
              <a:effectLst/>
              <a:latin typeface="Times New Roman"/>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b="1" kern="1200" dirty="0">
                <a:solidFill>
                  <a:srgbClr val="000000"/>
                </a:solidFill>
                <a:effectLst/>
                <a:latin typeface="Calibri"/>
                <a:ea typeface="Times New Roman" panose="02020603050405020304" pitchFamily="18" charset="0"/>
                <a:cs typeface="Calibri"/>
              </a:rPr>
              <a:t>Perceptions around Anxiety reduction</a:t>
            </a:r>
            <a:r>
              <a:rPr lang="en-US" sz="1800" kern="1200" dirty="0">
                <a:solidFill>
                  <a:srgbClr val="000000"/>
                </a:solidFill>
                <a:effectLst/>
                <a:latin typeface="Calibri"/>
                <a:ea typeface="Times New Roman" panose="02020603050405020304" pitchFamily="18" charset="0"/>
                <a:cs typeface="Calibri"/>
              </a:rPr>
              <a:t>, (Kassel &amp; </a:t>
            </a:r>
            <a:r>
              <a:rPr lang="en-US" sz="1800" kern="1200" dirty="0" err="1">
                <a:solidFill>
                  <a:srgbClr val="000000"/>
                </a:solidFill>
                <a:effectLst/>
                <a:latin typeface="Calibri"/>
                <a:ea typeface="Times New Roman" panose="02020603050405020304" pitchFamily="18" charset="0"/>
                <a:cs typeface="Calibri"/>
              </a:rPr>
              <a:t>Unrod</a:t>
            </a:r>
            <a:r>
              <a:rPr lang="en-US" sz="1800" kern="1200" dirty="0">
                <a:solidFill>
                  <a:srgbClr val="000000"/>
                </a:solidFill>
                <a:effectLst/>
                <a:latin typeface="Calibri"/>
                <a:ea typeface="Times New Roman" panose="02020603050405020304" pitchFamily="18" charset="0"/>
                <a:cs typeface="Calibri"/>
              </a:rPr>
              <a:t>, </a:t>
            </a:r>
            <a:r>
              <a:rPr lang="en-US" sz="1800" dirty="0">
                <a:solidFill>
                  <a:srgbClr val="000000"/>
                </a:solidFill>
                <a:latin typeface="Calibri"/>
                <a:ea typeface="Times New Roman" panose="02020603050405020304" pitchFamily="18" charset="0"/>
                <a:cs typeface="Calibri"/>
              </a:rPr>
              <a:t>2000</a:t>
            </a:r>
            <a:r>
              <a:rPr lang="en-US" sz="1800" kern="1200" dirty="0">
                <a:solidFill>
                  <a:srgbClr val="000000"/>
                </a:solidFill>
                <a:effectLst/>
                <a:latin typeface="Calibri"/>
                <a:ea typeface="Times New Roman" panose="02020603050405020304" pitchFamily="18" charset="0"/>
                <a:cs typeface="Calibri"/>
              </a:rPr>
              <a:t>)</a:t>
            </a:r>
            <a:endParaRPr lang="en-US" sz="1800" dirty="0">
              <a:effectLst/>
              <a:latin typeface="Calibri"/>
              <a:ea typeface="Times New Roman" panose="02020603050405020304" pitchFamily="18" charset="0"/>
              <a:cs typeface="Calibri"/>
            </a:endParaRPr>
          </a:p>
          <a:p>
            <a:pPr marL="342900" marR="0" lvl="0" indent="-342900">
              <a:spcBef>
                <a:spcPts val="0"/>
              </a:spcBef>
              <a:spcAft>
                <a:spcPts val="0"/>
              </a:spcAft>
              <a:buFont typeface="Arial" panose="020B0604020202020204" pitchFamily="34" charset="0"/>
              <a:buChar char="•"/>
              <a:tabLst>
                <a:tab pos="457200" algn="l"/>
              </a:tabLst>
            </a:pPr>
            <a:r>
              <a:rPr lang="en-US" sz="1800" b="1" kern="1200" dirty="0">
                <a:solidFill>
                  <a:srgbClr val="000000"/>
                </a:solidFill>
                <a:effectLst/>
                <a:latin typeface="Calibri"/>
                <a:ea typeface="Times New Roman" panose="02020603050405020304" pitchFamily="18" charset="0"/>
                <a:cs typeface="Calibri"/>
              </a:rPr>
              <a:t>Distress termination</a:t>
            </a:r>
            <a:r>
              <a:rPr lang="en-US" sz="1800" kern="1200" dirty="0">
                <a:solidFill>
                  <a:srgbClr val="000000"/>
                </a:solidFill>
                <a:effectLst/>
                <a:latin typeface="Calibri"/>
                <a:ea typeface="Times New Roman" panose="02020603050405020304" pitchFamily="18" charset="0"/>
                <a:cs typeface="Calibri"/>
              </a:rPr>
              <a:t> re: </a:t>
            </a:r>
            <a:r>
              <a:rPr lang="en-US" sz="1800" b="1" dirty="0">
                <a:solidFill>
                  <a:srgbClr val="000000"/>
                </a:solidFill>
                <a:latin typeface="Calibri"/>
                <a:ea typeface="Times New Roman" panose="02020603050405020304" pitchFamily="18" charset="0"/>
                <a:cs typeface="Calibri"/>
              </a:rPr>
              <a:t>withdrawal</a:t>
            </a:r>
            <a:r>
              <a:rPr lang="en-US" sz="1800" kern="1200" dirty="0">
                <a:solidFill>
                  <a:srgbClr val="000000"/>
                </a:solidFill>
                <a:effectLst/>
                <a:latin typeface="Calibri"/>
                <a:ea typeface="Times New Roman" panose="02020603050405020304" pitchFamily="18" charset="0"/>
                <a:cs typeface="Calibri"/>
              </a:rPr>
              <a:t> (Kassel, Stroud &amp; </a:t>
            </a:r>
            <a:r>
              <a:rPr lang="en-US" sz="1800" kern="1200" dirty="0" err="1">
                <a:solidFill>
                  <a:srgbClr val="000000"/>
                </a:solidFill>
                <a:effectLst/>
                <a:latin typeface="Calibri"/>
                <a:ea typeface="Times New Roman" panose="02020603050405020304" pitchFamily="18" charset="0"/>
                <a:cs typeface="Calibri"/>
              </a:rPr>
              <a:t>Paronis</a:t>
            </a:r>
            <a:r>
              <a:rPr lang="en-US" sz="1800" kern="1200" dirty="0">
                <a:solidFill>
                  <a:srgbClr val="000000"/>
                </a:solidFill>
                <a:effectLst/>
                <a:latin typeface="Calibri"/>
                <a:ea typeface="Times New Roman" panose="02020603050405020304" pitchFamily="18" charset="0"/>
                <a:cs typeface="Calibri"/>
              </a:rPr>
              <a:t>, 2003)</a:t>
            </a:r>
            <a:endParaRPr lang="en-US" sz="1800" dirty="0">
              <a:effectLst/>
              <a:latin typeface="Calibri"/>
              <a:ea typeface="Times New Roman" panose="02020603050405020304" pitchFamily="18" charset="0"/>
              <a:cs typeface="Calibri"/>
            </a:endParaRPr>
          </a:p>
          <a:p>
            <a:pPr marL="0" marR="0" fontAlgn="base">
              <a:spcBef>
                <a:spcPts val="0"/>
              </a:spcBef>
              <a:spcAft>
                <a:spcPts val="0"/>
              </a:spcAft>
            </a:pPr>
            <a:r>
              <a:rPr lang="en-US" sz="1800" dirty="0">
                <a:effectLst/>
                <a:latin typeface="Calibri"/>
                <a:ea typeface="Times New Roman" panose="02020603050405020304" pitchFamily="18" charset="0"/>
                <a:cs typeface="Calibri"/>
              </a:rPr>
              <a:t> </a:t>
            </a:r>
          </a:p>
          <a:p>
            <a:pPr marL="0" marR="0">
              <a:spcBef>
                <a:spcPts val="0"/>
              </a:spcBef>
              <a:spcAft>
                <a:spcPts val="0"/>
              </a:spcAft>
            </a:pPr>
            <a:r>
              <a:rPr lang="en-US" sz="1800" dirty="0">
                <a:effectLst/>
                <a:latin typeface="Calibri"/>
                <a:ea typeface="Times New Roman" panose="02020603050405020304" pitchFamily="18" charset="0"/>
                <a:cs typeface="Calibri"/>
              </a:rPr>
              <a:t>​</a:t>
            </a:r>
            <a:r>
              <a:rPr lang="en-US" sz="1800" kern="1200" dirty="0">
                <a:solidFill>
                  <a:srgbClr val="000000"/>
                </a:solidFill>
                <a:effectLst/>
                <a:latin typeface="Calibri"/>
                <a:ea typeface="Times New Roman" panose="02020603050405020304" pitchFamily="18" charset="0"/>
                <a:cs typeface="Calibri"/>
              </a:rPr>
              <a:t> And this is true of any kind of substance use, not just tobacco</a:t>
            </a:r>
            <a:endParaRPr lang="en-US" sz="1800" dirty="0">
              <a:effectLst/>
              <a:latin typeface="Calibri"/>
              <a:ea typeface="Times New Roman" panose="02020603050405020304" pitchFamily="18" charset="0"/>
              <a:cs typeface="Calibri"/>
            </a:endParaRP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i="1" dirty="0"/>
              <a:t>Increases in tobacco use heightens risk of emotional disorder symptoms such as those found in PTSD</a:t>
            </a:r>
            <a:endParaRPr lang="en-US" i="1" dirty="0">
              <a:cs typeface="Calibri"/>
            </a:endParaRPr>
          </a:p>
          <a:p>
            <a:pPr marL="285750" indent="-285750">
              <a:buFont typeface="Arial" panose="020B0604020202020204" pitchFamily="34" charset="0"/>
              <a:buChar char="•"/>
            </a:pPr>
            <a:r>
              <a:rPr lang="en-US" i="1" dirty="0"/>
              <a:t>Sustained abstinence of smoking decreases emotional symptoms </a:t>
            </a:r>
            <a:endParaRPr lang="en-US" i="1" dirty="0">
              <a:cs typeface="Calibri"/>
            </a:endParaRPr>
          </a:p>
          <a:p>
            <a:endParaRPr lang="en-US" b="1" u="sng" dirty="0">
              <a:cs typeface="Calibri"/>
            </a:endParaRPr>
          </a:p>
          <a:p>
            <a:r>
              <a:rPr lang="en-US" b="1" u="sng" dirty="0">
                <a:cs typeface="Calibri"/>
              </a:rPr>
              <a:t>Sources: </a:t>
            </a:r>
          </a:p>
          <a:p>
            <a:r>
              <a:rPr lang="en-US" dirty="0"/>
              <a:t>Strong, D. R., Leventhal, A. M., Evatt, D. P., Haber, S., Greenberg, B. D., Abrams, D., &amp; </a:t>
            </a:r>
            <a:r>
              <a:rPr lang="en-US" dirty="0" err="1"/>
              <a:t>Niaura</a:t>
            </a:r>
            <a:r>
              <a:rPr lang="en-US" dirty="0"/>
              <a:t>, R., 2011 (</a:t>
            </a:r>
            <a:r>
              <a:rPr lang="en-US" dirty="0">
                <a:hlinkClick r:id="rId3"/>
              </a:rPr>
              <a:t>Positive reactions to tobacco predict relapse after cessation. - </a:t>
            </a:r>
            <a:r>
              <a:rPr lang="en-US" dirty="0" err="1">
                <a:hlinkClick r:id="rId3"/>
              </a:rPr>
              <a:t>PsycNET</a:t>
            </a:r>
            <a:r>
              <a:rPr lang="en-US" dirty="0">
                <a:hlinkClick r:id="rId3"/>
              </a:rPr>
              <a:t> (apa.org))</a:t>
            </a:r>
            <a:endParaRPr lang="en-US" dirty="0"/>
          </a:p>
          <a:p>
            <a:r>
              <a:rPr lang="en-US" dirty="0">
                <a:cs typeface="Calibri"/>
              </a:rPr>
              <a:t>Kassel &amp; </a:t>
            </a:r>
            <a:r>
              <a:rPr lang="en-US" dirty="0" err="1">
                <a:cs typeface="Calibri"/>
              </a:rPr>
              <a:t>Unrod</a:t>
            </a:r>
            <a:r>
              <a:rPr lang="en-US" dirty="0">
                <a:cs typeface="Calibri"/>
              </a:rPr>
              <a:t>, 2000 (</a:t>
            </a:r>
            <a:r>
              <a:rPr lang="en-US" dirty="0">
                <a:hlinkClick r:id="rId4"/>
              </a:rPr>
              <a:t>Smoking, anxiety, and attention: Support for the role of nicotine in attentionally mediated anxiolysis. - </a:t>
            </a:r>
            <a:r>
              <a:rPr lang="en-US" dirty="0" err="1">
                <a:hlinkClick r:id="rId4"/>
              </a:rPr>
              <a:t>PsycNET</a:t>
            </a:r>
            <a:r>
              <a:rPr lang="en-US" dirty="0">
                <a:hlinkClick r:id="rId4"/>
              </a:rPr>
              <a:t> (apa.org)</a:t>
            </a:r>
            <a:endParaRPr lang="en-US" dirty="0">
              <a:cs typeface="Calibri"/>
            </a:endParaRPr>
          </a:p>
          <a:p>
            <a:r>
              <a:rPr lang="en-US" dirty="0">
                <a:cs typeface="Calibri"/>
              </a:rPr>
              <a:t>Kassel, Stroud &amp; </a:t>
            </a:r>
            <a:r>
              <a:rPr lang="en-US" dirty="0" err="1">
                <a:cs typeface="Calibri"/>
              </a:rPr>
              <a:t>Patronis</a:t>
            </a:r>
            <a:r>
              <a:rPr lang="en-US" dirty="0">
                <a:cs typeface="Calibri"/>
              </a:rPr>
              <a:t>, 2003 (</a:t>
            </a:r>
            <a:r>
              <a:rPr lang="en-US" dirty="0">
                <a:hlinkClick r:id="rId5"/>
              </a:rPr>
              <a:t>Smoking, stress, and negative affect: Correlation, causation, and context across stages of smoking. - </a:t>
            </a:r>
            <a:r>
              <a:rPr lang="en-US" dirty="0" err="1">
                <a:hlinkClick r:id="rId5"/>
              </a:rPr>
              <a:t>PsycNET</a:t>
            </a:r>
            <a:r>
              <a:rPr lang="en-US" dirty="0">
                <a:hlinkClick r:id="rId5"/>
              </a:rPr>
              <a:t> (apa.org)</a:t>
            </a:r>
            <a:endParaRPr lang="en-US" dirty="0">
              <a:cs typeface="Calibri"/>
            </a:endParaRPr>
          </a:p>
        </p:txBody>
      </p:sp>
      <p:sp>
        <p:nvSpPr>
          <p:cNvPr id="4" name="Slide Number Placeholder 3"/>
          <p:cNvSpPr>
            <a:spLocks noGrp="1"/>
          </p:cNvSpPr>
          <p:nvPr>
            <p:ph type="sldNum" sz="quarter" idx="5"/>
          </p:nvPr>
        </p:nvSpPr>
        <p:spPr/>
        <p:txBody>
          <a:bodyPr/>
          <a:lstStyle/>
          <a:p>
            <a:fld id="{8738A790-138D-4EA4-B9C1-4FB8D85CEFC5}" type="slidenum">
              <a:rPr lang="en-US" smtClean="0"/>
              <a:t>21</a:t>
            </a:fld>
            <a:endParaRPr lang="en-US"/>
          </a:p>
        </p:txBody>
      </p:sp>
    </p:spTree>
    <p:extLst>
      <p:ext uri="{BB962C8B-B14F-4D97-AF65-F5344CB8AC3E}">
        <p14:creationId xmlns:p14="http://schemas.microsoft.com/office/powerpoint/2010/main" val="2099417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clear that PTSD-smoking comorbidity is common, it is less clear which disorder emerges first</a:t>
            </a:r>
          </a:p>
          <a:p>
            <a:endParaRPr lang="en-US" dirty="0"/>
          </a:p>
          <a:p>
            <a:r>
              <a:rPr lang="en-US" b="1" u="sng" dirty="0"/>
              <a:t>Sources:</a:t>
            </a:r>
            <a:endParaRPr lang="en-US" b="1" u="sng" dirty="0">
              <a:cs typeface="Calibri"/>
            </a:endParaRPr>
          </a:p>
          <a:p>
            <a:r>
              <a:rPr lang="en-US" dirty="0"/>
              <a:t>Chia-Ying Chou, Ellen Herbst, </a:t>
            </a:r>
            <a:r>
              <a:rPr lang="en-US" dirty="0" err="1"/>
              <a:t>Marylene</a:t>
            </a:r>
            <a:r>
              <a:rPr lang="en-US" dirty="0"/>
              <a:t> </a:t>
            </a:r>
            <a:r>
              <a:rPr lang="en-US" dirty="0" err="1"/>
              <a:t>Cloitre</a:t>
            </a:r>
            <a:r>
              <a:rPr lang="en-US" dirty="0"/>
              <a:t> &amp; Janice Y. </a:t>
            </a:r>
            <a:r>
              <a:rPr lang="en-US" dirty="0" err="1"/>
              <a:t>Tsoh</a:t>
            </a:r>
            <a:r>
              <a:rPr lang="en-US" dirty="0"/>
              <a:t> | Graziano Pinna (Reviewing editor) (2018) An emotion regulation-focused theoretical framework for co-occurring nicotine addiction and PTSD: Comments on existing treatments and future directions, Cogent Medicine, 5:1, </a:t>
            </a:r>
            <a:r>
              <a:rPr lang="en-US" dirty="0">
                <a:hlinkClick r:id="rId3"/>
              </a:rPr>
              <a:t>https://doi.org/10.1080/2331205X.2018.1558731</a:t>
            </a:r>
            <a:r>
              <a:rPr lang="en-US" dirty="0"/>
              <a:t>   </a:t>
            </a:r>
            <a:endParaRPr lang="en-US" dirty="0">
              <a:cs typeface="Calibri"/>
            </a:endParaRPr>
          </a:p>
          <a:p>
            <a:endParaRPr lang="en-US" dirty="0"/>
          </a:p>
          <a:p>
            <a:r>
              <a:rPr lang="en-US" dirty="0"/>
              <a:t>Kearns, N. T., Carl, E., Stein, A. T., </a:t>
            </a:r>
            <a:r>
              <a:rPr lang="en-US" dirty="0" err="1"/>
              <a:t>Vujanovic</a:t>
            </a:r>
            <a:r>
              <a:rPr lang="en-US" dirty="0"/>
              <a:t>, A. A., </a:t>
            </a:r>
            <a:r>
              <a:rPr lang="en-US" dirty="0" err="1"/>
              <a:t>Zvolensky</a:t>
            </a:r>
            <a:r>
              <a:rPr lang="en-US" dirty="0"/>
              <a:t>, M. J., Smits, J., &amp; Powers, M. B. (2018). Posttraumatic stress disorder and cigarette smoking: A systematic review. </a:t>
            </a:r>
            <a:r>
              <a:rPr lang="en-US" i="1" dirty="0"/>
              <a:t>Depression and anxiety</a:t>
            </a:r>
            <a:r>
              <a:rPr lang="en-US" dirty="0"/>
              <a:t>, </a:t>
            </a:r>
            <a:r>
              <a:rPr lang="en-US" i="1" dirty="0"/>
              <a:t>35</a:t>
            </a:r>
            <a:r>
              <a:rPr lang="en-US" dirty="0"/>
              <a:t>(11), 1056–1072. </a:t>
            </a:r>
            <a:r>
              <a:rPr lang="en-US" dirty="0">
                <a:hlinkClick r:id="rId4"/>
              </a:rPr>
              <a:t>https://doi.org/10.1002/da.22828 </a:t>
            </a:r>
            <a:endParaRPr lang="en-US" dirty="0">
              <a:cs typeface="Calibri"/>
            </a:endParaRPr>
          </a:p>
        </p:txBody>
      </p:sp>
      <p:sp>
        <p:nvSpPr>
          <p:cNvPr id="4" name="Slide Number Placeholder 3"/>
          <p:cNvSpPr>
            <a:spLocks noGrp="1"/>
          </p:cNvSpPr>
          <p:nvPr>
            <p:ph type="sldNum" sz="quarter" idx="5"/>
          </p:nvPr>
        </p:nvSpPr>
        <p:spPr/>
        <p:txBody>
          <a:bodyPr/>
          <a:lstStyle/>
          <a:p>
            <a:fld id="{2027E901-C880-4FD3-847F-1F326BBB02F3}" type="slidenum">
              <a:rPr lang="en-US" smtClean="0"/>
              <a:t>22</a:t>
            </a:fld>
            <a:endParaRPr lang="en-US"/>
          </a:p>
        </p:txBody>
      </p:sp>
    </p:spTree>
    <p:extLst>
      <p:ext uri="{BB962C8B-B14F-4D97-AF65-F5344CB8AC3E}">
        <p14:creationId xmlns:p14="http://schemas.microsoft.com/office/powerpoint/2010/main" val="436170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Individuals with a PTSD diagnosis can harbor expectations that smoking will reduce </a:t>
            </a:r>
            <a:r>
              <a:rPr lang="en-US" b="1" dirty="0"/>
              <a:t>severity of negative affect</a:t>
            </a:r>
            <a:r>
              <a:rPr lang="en-US" dirty="0"/>
              <a:t>, so they increase their rate of smoking as an attempt to regulate their emotions </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Smokers with PTSD tend to smoke in response to stress or PTSD symptoms</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What's less discussed is that patients often don't realize they might have PTSD and try to relieve symptoms by self-medicating with alcohol, tobacco and other substance use — worsening habits that existed before the trauma or starting anew.</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Definitions –</a:t>
            </a:r>
            <a:endParaRPr lang="en-US" dirty="0">
              <a:cs typeface="Calibri"/>
            </a:endParaRPr>
          </a:p>
          <a:p>
            <a:endParaRPr lang="en-US" dirty="0"/>
          </a:p>
          <a:p>
            <a:r>
              <a:rPr lang="en-US" dirty="0"/>
              <a:t>HPA axis: the interaction between the hypothalamus, pituitary gland, and adrenal glands; it plays an important role in the stress response.</a:t>
            </a:r>
            <a:endParaRPr lang="en-US" dirty="0">
              <a:cs typeface="Calibri"/>
            </a:endParaRPr>
          </a:p>
          <a:p>
            <a:r>
              <a:rPr lang="en-US" dirty="0"/>
              <a:t>ANS: Autonomic nervous system is the part of the nervous system that controls and regulates the internal organs. </a:t>
            </a:r>
            <a:r>
              <a:rPr lang="en-US" dirty="0">
                <a:effectLst/>
              </a:rPr>
              <a:t>A dysfunction of the nerves that regulate nonvoluntary body functions, such as heart rate, blood pressure, and sweating.</a:t>
            </a:r>
            <a:endParaRPr lang="en-US" dirty="0">
              <a:effectLst/>
              <a:cs typeface="Calibri"/>
            </a:endParaRPr>
          </a:p>
          <a:p>
            <a:endParaRPr lang="en-US" dirty="0"/>
          </a:p>
          <a:p>
            <a:r>
              <a:rPr lang="en-US" b="1" u="sng" dirty="0"/>
              <a:t>Sources:</a:t>
            </a:r>
            <a:endParaRPr lang="en-US" dirty="0"/>
          </a:p>
          <a:p>
            <a:r>
              <a:rPr lang="en-US" dirty="0"/>
              <a:t>Kearns, N. T., Carl, E., Stein, A. T., </a:t>
            </a:r>
            <a:r>
              <a:rPr lang="en-US" dirty="0" err="1"/>
              <a:t>Vujanovic</a:t>
            </a:r>
            <a:r>
              <a:rPr lang="en-US" dirty="0"/>
              <a:t>, A. A., </a:t>
            </a:r>
            <a:r>
              <a:rPr lang="en-US" dirty="0" err="1"/>
              <a:t>Zvolensky</a:t>
            </a:r>
            <a:r>
              <a:rPr lang="en-US" dirty="0"/>
              <a:t>, M. J., Smits, J., &amp; Powers, M. B. (2018). Posttraumatic stress disorder and cigarette smoking: A systematic review. </a:t>
            </a:r>
            <a:r>
              <a:rPr lang="en-US" i="1" dirty="0"/>
              <a:t>Depression and anxiety</a:t>
            </a:r>
            <a:r>
              <a:rPr lang="en-US" dirty="0"/>
              <a:t>, </a:t>
            </a:r>
            <a:r>
              <a:rPr lang="en-US" i="1" dirty="0"/>
              <a:t>35</a:t>
            </a:r>
            <a:r>
              <a:rPr lang="en-US" dirty="0"/>
              <a:t>(11), 1056–1072. </a:t>
            </a:r>
            <a:r>
              <a:rPr lang="en-US" dirty="0">
                <a:hlinkClick r:id="rId3"/>
              </a:rPr>
              <a:t>https://doi.org/10.1002/da.22828 </a:t>
            </a:r>
            <a:endParaRPr lang="en-US" dirty="0"/>
          </a:p>
          <a:p>
            <a:r>
              <a:rPr lang="en-US" dirty="0"/>
              <a:t>Dennis, P. A., Watkins, L. L., Calhoun, P. S., </a:t>
            </a:r>
            <a:r>
              <a:rPr lang="en-US" dirty="0" err="1"/>
              <a:t>Oddone</a:t>
            </a:r>
            <a:r>
              <a:rPr lang="en-US" dirty="0"/>
              <a:t>, A., Sherwood, A., Dennis, M. F., … Beckham, J. C. (2014). Posttraumatic stress, heart rate variability, and the mediating role of behavioral health risks. </a:t>
            </a:r>
            <a:r>
              <a:rPr lang="en-US" i="1" dirty="0"/>
              <a:t>Psychosomatic Medicine</a:t>
            </a:r>
            <a:r>
              <a:rPr lang="en-US" dirty="0"/>
              <a:t>, 76, 629–637. </a:t>
            </a:r>
            <a:r>
              <a:rPr lang="en-US" dirty="0">
                <a:hlinkClick r:id="rId4"/>
              </a:rPr>
              <a:t>https://doi.org/10.1097/psy.0000000000000110</a:t>
            </a:r>
            <a:r>
              <a:rPr lang="en-US" dirty="0"/>
              <a:t> </a:t>
            </a:r>
            <a:endParaRPr lang="en-US" dirty="0">
              <a:cs typeface="Calibri"/>
            </a:endParaRPr>
          </a:p>
          <a:p>
            <a:r>
              <a:rPr lang="en-US" dirty="0"/>
              <a:t>Chia-Ying Chou, Ellen Herbst, </a:t>
            </a:r>
            <a:r>
              <a:rPr lang="en-US" dirty="0" err="1"/>
              <a:t>Marylene</a:t>
            </a:r>
            <a:r>
              <a:rPr lang="en-US" dirty="0"/>
              <a:t> </a:t>
            </a:r>
            <a:r>
              <a:rPr lang="en-US" dirty="0" err="1"/>
              <a:t>Cloitre</a:t>
            </a:r>
            <a:r>
              <a:rPr lang="en-US" dirty="0"/>
              <a:t> &amp; Janice Y. </a:t>
            </a:r>
            <a:r>
              <a:rPr lang="en-US" dirty="0" err="1"/>
              <a:t>Tsoh</a:t>
            </a:r>
            <a:r>
              <a:rPr lang="en-US" dirty="0"/>
              <a:t> | Graziano Pinna (Reviewing editor) (2018) An emotion regulation-focused theoretical framework for co-occurring nicotine addiction and PTSD: Comments on existing treatments and future directions, Cogent Medicine, 5:1, </a:t>
            </a:r>
            <a:r>
              <a:rPr lang="en-US" dirty="0">
                <a:hlinkClick r:id="rId5"/>
              </a:rPr>
              <a:t>https://doi.org/10.1080/2331205X.2018.1558731</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2027E901-C880-4FD3-847F-1F326BBB02F3}" type="slidenum">
              <a:rPr lang="en-US" smtClean="0"/>
              <a:t>23</a:t>
            </a:fld>
            <a:endParaRPr lang="en-US"/>
          </a:p>
        </p:txBody>
      </p:sp>
    </p:spTree>
    <p:extLst>
      <p:ext uri="{BB962C8B-B14F-4D97-AF65-F5344CB8AC3E}">
        <p14:creationId xmlns:p14="http://schemas.microsoft.com/office/powerpoint/2010/main" val="2848515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we could spend an entire additional webinar discussing the populations that are particularly impacted by PTSD, but given our time constraints, we will briefly touch on populations of special consideration with PTSD and/or smoking, with the caveat that this is by no means an exhaustive list.</a:t>
            </a:r>
            <a:r>
              <a:rPr lang="en-US" dirty="0"/>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group of people that the public commonly associates with PTSD are veterans. You can see here that 20% or about 1 in 5 returning vets present symptoms of PTSD or major depression. The number of veterans who smoke nicotine is almost double for those with PTSD</a:t>
            </a:r>
            <a:r>
              <a:rPr lang="en-US" dirty="0"/>
              <a:t> </a:t>
            </a:r>
            <a:r>
              <a:rPr lang="en-US" sz="1200" kern="1200" dirty="0">
                <a:solidFill>
                  <a:schemeClr val="tx1"/>
                </a:solidFill>
                <a:effectLst/>
                <a:latin typeface="+mn-lt"/>
                <a:ea typeface="+mn-ea"/>
                <a:cs typeface="+mn-cs"/>
              </a:rPr>
              <a:t> (about 6 of 10 people) versus those without a PTSD diagnosis (3 of 10 people). Another study shows that trauma exposure that results in fear, helplessness, or horror (FHH), as well as current PTSD symptom severity and probable PTSD diagnosis was a significant predictor of smoking during pregnancy. Pregnant smokers also had higher rates of current (21 vs. 11%) and lifetime PTSD (38 vs. 28%) than females who quit smoking during pregnancy. So the </a:t>
            </a:r>
            <a:r>
              <a:rPr lang="en-US" sz="1200" kern="1200" dirty="0" err="1">
                <a:solidFill>
                  <a:schemeClr val="tx1"/>
                </a:solidFill>
                <a:effectLst/>
                <a:latin typeface="+mn-lt"/>
                <a:ea typeface="+mn-ea"/>
                <a:cs typeface="+mn-cs"/>
              </a:rPr>
              <a:t>takeway</a:t>
            </a:r>
            <a:r>
              <a:rPr lang="en-US" sz="1200" kern="1200" dirty="0">
                <a:solidFill>
                  <a:schemeClr val="tx1"/>
                </a:solidFill>
                <a:effectLst/>
                <a:latin typeface="+mn-lt"/>
                <a:ea typeface="+mn-ea"/>
                <a:cs typeface="+mn-cs"/>
              </a:rPr>
              <a:t> here is that probable links between PTSD and smoking have been discovered in very different populations in very different contexts.</a:t>
            </a:r>
            <a:r>
              <a:rPr lang="en-US" dirty="0"/>
              <a:t> </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sz="1200" dirty="0"/>
              <a:t>Returning veterans from Iraq and Afghanistan seem vulnerable.</a:t>
            </a:r>
            <a:endParaRPr lang="en-US" sz="1200" b="0" i="0" kern="1200" dirty="0">
              <a:solidFill>
                <a:schemeClr val="tx1"/>
              </a:solidFill>
              <a:effectLst/>
              <a:latin typeface="+mn-lt"/>
              <a:cs typeface="Calibri" panose="020F0502020204030204"/>
            </a:endParaRPr>
          </a:p>
          <a:p>
            <a:r>
              <a:rPr lang="en-US" dirty="0"/>
              <a:t>- </a:t>
            </a:r>
            <a:r>
              <a:rPr lang="en-US" sz="1200" b="0" i="0" kern="1200" dirty="0">
                <a:solidFill>
                  <a:schemeClr val="tx1"/>
                </a:solidFill>
                <a:effectLst/>
                <a:latin typeface="+mn-lt"/>
                <a:ea typeface="+mn-ea"/>
                <a:cs typeface="+mn-cs"/>
              </a:rPr>
              <a:t>The number of Veterans who smoke (nicotine) is almost double for those with PTSD (about 6 of 10) versus</a:t>
            </a:r>
            <a:r>
              <a:rPr lang="en-US" dirty="0"/>
              <a:t> </a:t>
            </a:r>
            <a:r>
              <a:rPr lang="en-US" sz="1200" b="0" i="0" kern="1200" dirty="0">
                <a:solidFill>
                  <a:schemeClr val="tx1"/>
                </a:solidFill>
                <a:effectLst/>
                <a:latin typeface="+mn-lt"/>
                <a:ea typeface="+mn-ea"/>
                <a:cs typeface="+mn-cs"/>
              </a:rPr>
              <a:t>those without a PTSD diagnosis (3 of 10) </a:t>
            </a:r>
            <a:endParaRPr lang="en-US" dirty="0"/>
          </a:p>
          <a:p>
            <a:r>
              <a:rPr lang="en-US" sz="1200" b="0" i="0" kern="1200" dirty="0">
                <a:solidFill>
                  <a:schemeClr val="tx1"/>
                </a:solidFill>
                <a:effectLst/>
                <a:latin typeface="+mn-lt"/>
                <a:ea typeface="+mn-ea"/>
                <a:cs typeface="+mn-cs"/>
              </a:rPr>
              <a:t>-Trauma exposure that resulted in fear, helplessness, or horror (FHH), as well as current PTSD symptom severity and probable PTSD diagnosis showed statistical significance as predictors of smoking during pregnancy</a:t>
            </a:r>
            <a:r>
              <a:rPr lang="en-US" dirty="0"/>
              <a:t> </a:t>
            </a:r>
            <a:endParaRPr lang="en-US" sz="1200" b="0" i="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a:p>
            <a:r>
              <a:rPr lang="en-US" b="1" u="sng" dirty="0">
                <a:cs typeface="Calibri"/>
              </a:rPr>
              <a:t>Sources: </a:t>
            </a:r>
          </a:p>
          <a:p>
            <a:r>
              <a:rPr lang="en-US" dirty="0">
                <a:cs typeface="Calibri"/>
              </a:rPr>
              <a:t>Lisa H. </a:t>
            </a:r>
            <a:r>
              <a:rPr lang="en-US" dirty="0" err="1">
                <a:cs typeface="Calibri"/>
              </a:rPr>
              <a:t>Jaycox</a:t>
            </a:r>
            <a:r>
              <a:rPr lang="en-US" dirty="0">
                <a:cs typeface="Calibri"/>
              </a:rPr>
              <a:t>, 2008 (</a:t>
            </a:r>
            <a:r>
              <a:rPr lang="en-US" dirty="0">
                <a:hlinkClick r:id="rId3"/>
              </a:rPr>
              <a:t>ADA482583.pdf (dtic.mil))</a:t>
            </a:r>
          </a:p>
          <a:p>
            <a:r>
              <a:rPr lang="en-US" dirty="0">
                <a:hlinkClick r:id="rId4"/>
              </a:rPr>
              <a:t>Substance Abuse in Veterans - PTSD: National Center for PTSD (va.gov)</a:t>
            </a:r>
          </a:p>
          <a:p>
            <a:r>
              <a:rPr lang="en-US" dirty="0"/>
              <a:t>Kornfield, S. L., Moseley, M., Appleby, D., </a:t>
            </a:r>
            <a:r>
              <a:rPr lang="en-US" dirty="0" err="1"/>
              <a:t>McMickens</a:t>
            </a:r>
            <a:r>
              <a:rPr lang="en-US" dirty="0"/>
              <a:t>, C. L., </a:t>
            </a:r>
            <a:r>
              <a:rPr lang="en-US" dirty="0" err="1"/>
              <a:t>Sammel</a:t>
            </a:r>
            <a:r>
              <a:rPr lang="en-US" dirty="0"/>
              <a:t>, M. D., &amp; Epperson, C. N. (2017). Posttraumatic Symptom Reporting and Reported Cigarette Smoking During Pregnancy. </a:t>
            </a:r>
            <a:r>
              <a:rPr lang="en-US" i="1" dirty="0"/>
              <a:t>Journal of women's health (2002)</a:t>
            </a:r>
            <a:r>
              <a:rPr lang="en-US" dirty="0"/>
              <a:t>, </a:t>
            </a:r>
            <a:r>
              <a:rPr lang="en-US" i="1" dirty="0"/>
              <a:t>26</a:t>
            </a:r>
            <a:r>
              <a:rPr lang="en-US" dirty="0"/>
              <a:t>(6), 662–669. </a:t>
            </a:r>
            <a:r>
              <a:rPr lang="en-US" dirty="0">
                <a:hlinkClick r:id="rId5"/>
              </a:rPr>
              <a:t>https://doi.org/10.1089/jwh.2016.5928</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2027E901-C880-4FD3-847F-1F326BBB02F3}" type="slidenum">
              <a:rPr lang="en-US" smtClean="0"/>
              <a:t>24</a:t>
            </a:fld>
            <a:endParaRPr lang="en-US"/>
          </a:p>
        </p:txBody>
      </p:sp>
    </p:spTree>
    <p:extLst>
      <p:ext uri="{BB962C8B-B14F-4D97-AF65-F5344CB8AC3E}">
        <p14:creationId xmlns:p14="http://schemas.microsoft.com/office/powerpoint/2010/main" val="1108704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does cessation look like in people who have PTSD? Generally, quit attempts are less successful in this group over time, and PTSD symptoms do play a role in cessation efforts - commonly, in the form of using smoking as an emotional numbing tool to quell severity of symptoms described earlier. That taken into account, it’s been found that rates of 1-month or more of smoking abstinence are essentially halved when considering folks with a PTSD diagnosis trying to quit.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this point, I know we’ve covered a lot of information</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u="sng" dirty="0">
                <a:cs typeface="Calibri"/>
              </a:rPr>
              <a:t>Sources: </a:t>
            </a:r>
            <a:endParaRPr lang="en-US" dirty="0"/>
          </a:p>
          <a:p>
            <a:r>
              <a:rPr lang="en-US" dirty="0"/>
              <a:t>Kelly, M. M., Jensen, K. P., &amp; </a:t>
            </a:r>
            <a:r>
              <a:rPr lang="en-US" dirty="0" err="1"/>
              <a:t>Sofuoglu</a:t>
            </a:r>
            <a:r>
              <a:rPr lang="en-US" dirty="0"/>
              <a:t>, M. (2015). Co-occurring tobacco use and posttraumatic stress disorder: Smoking cessation treatment implications. </a:t>
            </a:r>
            <a:r>
              <a:rPr lang="en-US" i="1" dirty="0"/>
              <a:t>The American journal on addictions</a:t>
            </a:r>
            <a:r>
              <a:rPr lang="en-US" dirty="0"/>
              <a:t>, </a:t>
            </a:r>
            <a:r>
              <a:rPr lang="en-US" i="1" dirty="0"/>
              <a:t>24</a:t>
            </a:r>
            <a:r>
              <a:rPr lang="en-US" dirty="0"/>
              <a:t>(8), 695–704. </a:t>
            </a:r>
            <a:r>
              <a:rPr lang="en-US" dirty="0">
                <a:hlinkClick r:id="rId3"/>
              </a:rPr>
              <a:t>https://doi.org/10.1111/ajad.12304</a:t>
            </a:r>
            <a:r>
              <a:rPr lang="en-US" dirty="0"/>
              <a:t> </a:t>
            </a:r>
            <a:endParaRPr lang="en-US" dirty="0">
              <a:cs typeface="Calibri"/>
            </a:endParaRPr>
          </a:p>
          <a:p>
            <a:r>
              <a:rPr lang="en-US" dirty="0"/>
              <a:t>Kearns, N. T., Carl, E., Stein, A. T., </a:t>
            </a:r>
            <a:r>
              <a:rPr lang="en-US" dirty="0" err="1"/>
              <a:t>Vujanovic</a:t>
            </a:r>
            <a:r>
              <a:rPr lang="en-US" dirty="0"/>
              <a:t>, A. A., </a:t>
            </a:r>
            <a:r>
              <a:rPr lang="en-US" dirty="0" err="1"/>
              <a:t>Zvolensky</a:t>
            </a:r>
            <a:r>
              <a:rPr lang="en-US" dirty="0"/>
              <a:t>, M. J., Smits, J., &amp; Powers, M. B. (2018). Posttraumatic stress disorder and cigarette smoking: A systematic review. Depression and anxiety, 35(11), 1056–1072. </a:t>
            </a:r>
            <a:r>
              <a:rPr lang="en-US" dirty="0">
                <a:hlinkClick r:id="rId4"/>
              </a:rPr>
              <a:t>https://doi.org/10.1002/da.22828</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027E901-C880-4FD3-847F-1F326BBB02F3}" type="slidenum">
              <a:rPr lang="en-US" smtClean="0"/>
              <a:t>25</a:t>
            </a:fld>
            <a:endParaRPr lang="en-US"/>
          </a:p>
        </p:txBody>
      </p:sp>
    </p:spTree>
    <p:extLst>
      <p:ext uri="{BB962C8B-B14F-4D97-AF65-F5344CB8AC3E}">
        <p14:creationId xmlns:p14="http://schemas.microsoft.com/office/powerpoint/2010/main" val="308414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begins Dr. Lanes slides (placed in the order sent)</a:t>
            </a:r>
          </a:p>
        </p:txBody>
      </p:sp>
      <p:sp>
        <p:nvSpPr>
          <p:cNvPr id="4" name="Slide Number Placeholder 3"/>
          <p:cNvSpPr>
            <a:spLocks noGrp="1"/>
          </p:cNvSpPr>
          <p:nvPr>
            <p:ph type="sldNum" sz="quarter" idx="5"/>
          </p:nvPr>
        </p:nvSpPr>
        <p:spPr/>
        <p:txBody>
          <a:bodyPr/>
          <a:lstStyle/>
          <a:p>
            <a:fld id="{2027E901-C880-4FD3-847F-1F326BBB02F3}" type="slidenum">
              <a:rPr lang="en-US" smtClean="0"/>
              <a:t>27</a:t>
            </a:fld>
            <a:endParaRPr lang="en-US"/>
          </a:p>
        </p:txBody>
      </p:sp>
    </p:spTree>
    <p:extLst>
      <p:ext uri="{BB962C8B-B14F-4D97-AF65-F5344CB8AC3E}">
        <p14:creationId xmlns:p14="http://schemas.microsoft.com/office/powerpoint/2010/main" val="2000288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27E901-C880-4FD3-847F-1F326BBB02F3}" type="slidenum">
              <a:rPr lang="en-US" smtClean="0"/>
              <a:t>31</a:t>
            </a:fld>
            <a:endParaRPr lang="en-US"/>
          </a:p>
        </p:txBody>
      </p:sp>
    </p:spTree>
    <p:extLst>
      <p:ext uri="{BB962C8B-B14F-4D97-AF65-F5344CB8AC3E}">
        <p14:creationId xmlns:p14="http://schemas.microsoft.com/office/powerpoint/2010/main" val="884410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A0C5D343-DA97-4968-A73F-643D491F14D2}"/>
              </a:ext>
            </a:extLst>
          </p:cNvPr>
          <p:cNvSpPr>
            <a:spLocks noGrp="1" noRot="1" noChangeAspect="1" noTextEdit="1"/>
          </p:cNvSpPr>
          <p:nvPr>
            <p:ph type="sldImg"/>
          </p:nvPr>
        </p:nvSpPr>
        <p:spPr bwMode="auto">
          <a:xfrm>
            <a:off x="719138" y="1163638"/>
            <a:ext cx="5584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6D5E1F40-E172-4583-B1ED-A827D1D13B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cs typeface="Calibri" panose="020F0502020204030204"/>
            </a:endParaRPr>
          </a:p>
          <a:p>
            <a:endParaRPr lang="en-US">
              <a:cs typeface="Calibri" panose="020F0502020204030204"/>
            </a:endParaRPr>
          </a:p>
        </p:txBody>
      </p:sp>
      <p:sp>
        <p:nvSpPr>
          <p:cNvPr id="131076" name="Slide Number Placeholder 3">
            <a:extLst>
              <a:ext uri="{FF2B5EF4-FFF2-40B4-BE49-F238E27FC236}">
                <a16:creationId xmlns:a16="http://schemas.microsoft.com/office/drawing/2014/main" id="{95D34BF1-B742-4CAC-8593-D2FA275BD0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72837" indent="-296498">
              <a:spcBef>
                <a:spcPct val="30000"/>
              </a:spcBef>
              <a:defRPr sz="1200">
                <a:solidFill>
                  <a:schemeClr val="tx1"/>
                </a:solidFill>
                <a:latin typeface="Calibri" panose="020F0502020204030204" pitchFamily="34" charset="0"/>
                <a:ea typeface="MS PGothic" panose="020B0600070205080204" pitchFamily="34" charset="-128"/>
              </a:defRPr>
            </a:lvl2pPr>
            <a:lvl3pPr marL="1189229" indent="-236550">
              <a:spcBef>
                <a:spcPct val="30000"/>
              </a:spcBef>
              <a:defRPr sz="1200">
                <a:solidFill>
                  <a:schemeClr val="tx1"/>
                </a:solidFill>
                <a:latin typeface="Calibri" panose="020F0502020204030204" pitchFamily="34" charset="0"/>
                <a:ea typeface="MS PGothic" panose="020B0600070205080204" pitchFamily="34" charset="-128"/>
              </a:defRPr>
            </a:lvl3pPr>
            <a:lvl4pPr marL="1665568" indent="-236550">
              <a:spcBef>
                <a:spcPct val="30000"/>
              </a:spcBef>
              <a:defRPr sz="1200">
                <a:solidFill>
                  <a:schemeClr val="tx1"/>
                </a:solidFill>
                <a:latin typeface="Calibri" panose="020F0502020204030204" pitchFamily="34" charset="0"/>
                <a:ea typeface="MS PGothic" panose="020B0600070205080204" pitchFamily="34" charset="-128"/>
              </a:defRPr>
            </a:lvl4pPr>
            <a:lvl5pPr marL="2141908" indent="-236550">
              <a:spcBef>
                <a:spcPct val="30000"/>
              </a:spcBef>
              <a:defRPr sz="1200">
                <a:solidFill>
                  <a:schemeClr val="tx1"/>
                </a:solidFill>
                <a:latin typeface="Calibri" panose="020F0502020204030204" pitchFamily="34" charset="0"/>
                <a:ea typeface="MS PGothic" panose="020B0600070205080204" pitchFamily="34" charset="-128"/>
              </a:defRPr>
            </a:lvl5pPr>
            <a:lvl6pPr marL="2608526" indent="-236550" defTabSz="46661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75144" indent="-236550" defTabSz="46661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41763" indent="-236550" defTabSz="46661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4008381" indent="-236550" defTabSz="46661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66618" rtl="0" eaLnBrk="1" fontAlgn="base" latinLnBrk="0" hangingPunct="1">
              <a:lnSpc>
                <a:spcPct val="100000"/>
              </a:lnSpc>
              <a:spcBef>
                <a:spcPct val="0"/>
              </a:spcBef>
              <a:spcAft>
                <a:spcPct val="0"/>
              </a:spcAft>
              <a:buClrTx/>
              <a:buSzTx/>
              <a:buFontTx/>
              <a:buNone/>
              <a:tabLst/>
              <a:defRPr/>
            </a:pPr>
            <a:fld id="{5D49A7DE-D230-42BD-BB9D-17F7FA3762B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66618"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01444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27E901-C880-4FD3-847F-1F326BBB02F3}" type="slidenum">
              <a:rPr lang="en-US" smtClean="0"/>
              <a:t>39</a:t>
            </a:fld>
            <a:endParaRPr lang="en-US"/>
          </a:p>
        </p:txBody>
      </p:sp>
    </p:spTree>
    <p:extLst>
      <p:ext uri="{BB962C8B-B14F-4D97-AF65-F5344CB8AC3E}">
        <p14:creationId xmlns:p14="http://schemas.microsoft.com/office/powerpoint/2010/main" val="2608224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a:ea typeface="Calibri" panose="020F0502020204030204" pitchFamily="34" charset="0"/>
                <a:cs typeface="Calibri"/>
              </a:rPr>
              <a:t>Now, I’d like to quickly run through a few housekeeping </a:t>
            </a:r>
            <a:r>
              <a:rPr lang="en-US" sz="1800" dirty="0">
                <a:latin typeface="Calibri"/>
                <a:ea typeface="Calibri" panose="020F0502020204030204" pitchFamily="34" charset="0"/>
                <a:cs typeface="Calibri"/>
              </a:rPr>
              <a:t>items</a:t>
            </a:r>
            <a:endParaRPr lang="en-US" sz="1800" dirty="0">
              <a:effectLst/>
              <a:latin typeface="Calibri"/>
              <a:ea typeface="Calibri" panose="020F0502020204030204" pitchFamily="34" charset="0"/>
              <a:cs typeface="Calibri"/>
            </a:endParaRPr>
          </a:p>
          <a:p>
            <a:pPr marL="342900" indent="-342900">
              <a:lnSpc>
                <a:spcPct val="107000"/>
              </a:lnSpc>
              <a:spcAft>
                <a:spcPts val="800"/>
              </a:spcAft>
              <a:buFont typeface="Symbol" panose="05050102010706020507" pitchFamily="18" charset="2"/>
              <a:buChar char=""/>
              <a:tabLst>
                <a:tab pos="457200" algn="l"/>
              </a:tabLst>
            </a:pPr>
            <a:r>
              <a:rPr lang="en-US" sz="1800" dirty="0">
                <a:effectLst/>
                <a:latin typeface="Calibri"/>
                <a:ea typeface="Calibri" panose="020F0502020204030204" pitchFamily="34" charset="0"/>
                <a:cs typeface="Calibri"/>
              </a:rPr>
              <a:t>This </a:t>
            </a:r>
            <a:r>
              <a:rPr lang="en-US" sz="1800" dirty="0">
                <a:latin typeface="Calibri"/>
                <a:ea typeface="Calibri" panose="020F0502020204030204" pitchFamily="34" charset="0"/>
                <a:cs typeface="Calibri"/>
              </a:rPr>
              <a:t>webinar </a:t>
            </a:r>
            <a:r>
              <a:rPr lang="en-US" sz="1800" dirty="0">
                <a:effectLst/>
                <a:latin typeface="Calibri"/>
                <a:ea typeface="Calibri" panose="020F0502020204030204" pitchFamily="34" charset="0"/>
                <a:cs typeface="Calibri"/>
              </a:rPr>
              <a:t>is being recorded and will be posted on our website. </a:t>
            </a:r>
            <a:r>
              <a:rPr lang="en-US" sz="1800" u="sng" dirty="0">
                <a:solidFill>
                  <a:srgbClr val="0563C1"/>
                </a:solidFill>
                <a:effectLst/>
                <a:latin typeface="Calibri"/>
                <a:ea typeface="Calibri" panose="020F0502020204030204" pitchFamily="34" charset="0"/>
                <a:cs typeface="Calibri"/>
                <a:hlinkClick r:id="rId3"/>
              </a:rPr>
              <a:t>www.bhthechange.org</a:t>
            </a:r>
            <a:r>
              <a:rPr lang="en-US" sz="1800" dirty="0">
                <a:effectLst/>
                <a:latin typeface="Calibri"/>
                <a:ea typeface="Calibri" panose="020F0502020204030204" pitchFamily="34" charset="0"/>
                <a:cs typeface="Calibri"/>
              </a:rPr>
              <a:t>.</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342900" indent="-342900">
              <a:lnSpc>
                <a:spcPct val="107000"/>
              </a:lnSpc>
              <a:spcAft>
                <a:spcPts val="800"/>
              </a:spcAft>
              <a:buFont typeface="Symbol" panose="05050102010706020507" pitchFamily="18" charset="2"/>
              <a:buChar char=""/>
              <a:tabLst>
                <a:tab pos="457200" algn="l"/>
              </a:tabLst>
            </a:pPr>
            <a:r>
              <a:rPr lang="en-US" sz="1800" dirty="0">
                <a:effectLst/>
                <a:latin typeface="Calibri"/>
                <a:ea typeface="Calibri" panose="020F0502020204030204" pitchFamily="34" charset="0"/>
                <a:cs typeface="Calibri"/>
              </a:rPr>
              <a:t>To access audio for today’s presentation, you can listen through your computer speakers by clicking the “Join with computer audio” option in your Zoom window. OR you can join by phone by dialing the number shown on your screen.</a:t>
            </a:r>
            <a:r>
              <a:rPr lang="en-US" sz="1800" dirty="0">
                <a:latin typeface="Calibri"/>
                <a:ea typeface="Calibri" panose="020F0502020204030204" pitchFamily="34" charset="0"/>
                <a:cs typeface="Calibri"/>
              </a:rPr>
              <a:t> </a:t>
            </a:r>
            <a:endParaRPr lang="en-US" sz="1800" dirty="0">
              <a:effectLst/>
              <a:latin typeface="Calibri" panose="020F0502020204030204" pitchFamily="34" charset="0"/>
              <a:ea typeface="Calibri" panose="020F0502020204030204" pitchFamily="34" charset="0"/>
              <a:cs typeface="Calibri"/>
            </a:endParaRPr>
          </a:p>
          <a:p>
            <a:pPr marL="342900" indent="-342900">
              <a:lnSpc>
                <a:spcPct val="107000"/>
              </a:lnSpc>
              <a:spcAft>
                <a:spcPts val="800"/>
              </a:spcAft>
              <a:buFont typeface="Symbol" panose="05050102010706020507" pitchFamily="18" charset="2"/>
              <a:buChar char=""/>
              <a:tabLst>
                <a:tab pos="457200" algn="l"/>
              </a:tabLst>
            </a:pPr>
            <a:r>
              <a:rPr lang="en-US" sz="1800" dirty="0">
                <a:latin typeface="Calibri"/>
                <a:ea typeface="Calibri" panose="020F0502020204030204" pitchFamily="34" charset="0"/>
                <a:cs typeface="Calibri"/>
              </a:rPr>
              <a:t>We will have a PDF copy of the webinar slides available for download on our website and you’ll also see the link to download the slides in the zoom chat box.</a:t>
            </a:r>
            <a:endParaRPr lang="en-US" sz="1800" dirty="0">
              <a:effectLst/>
              <a:latin typeface="Calibri"/>
              <a:ea typeface="Calibri" panose="020F0502020204030204" pitchFamily="34" charset="0"/>
              <a:cs typeface="Calibri"/>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dirty="0">
                <a:effectLst/>
                <a:latin typeface="Calibri"/>
                <a:ea typeface="Calibri" panose="020F0502020204030204" pitchFamily="34" charset="0"/>
                <a:cs typeface="Calibri"/>
              </a:rPr>
              <a:t>To access closed captioning, please click the tab marked CC at the bottom of your screen</a:t>
            </a:r>
          </a:p>
          <a:p>
            <a:pPr marL="342900" indent="-342900">
              <a:lnSpc>
                <a:spcPct val="107000"/>
              </a:lnSpc>
              <a:spcAft>
                <a:spcPts val="800"/>
              </a:spcAft>
              <a:buFont typeface="Symbol" panose="05050102010706020507" pitchFamily="18" charset="2"/>
              <a:buChar char=""/>
            </a:pPr>
            <a:r>
              <a:rPr lang="en-US" sz="1800" dirty="0">
                <a:latin typeface="Calibri"/>
                <a:ea typeface="Calibri" panose="020F0502020204030204" pitchFamily="34" charset="0"/>
                <a:cs typeface="Calibri"/>
              </a:rPr>
              <a:t>Questions may be submitted at anytime throughout the webinar. You can type your question into the chat box or the Q&amp;A panel or use the raise hand function on your zoom dashboard to pose your question verbally</a:t>
            </a:r>
          </a:p>
          <a:p>
            <a:r>
              <a:rPr lang="en-US" sz="1800" dirty="0">
                <a:effectLst/>
                <a:latin typeface="Calibri"/>
                <a:ea typeface="Calibri" panose="020F0502020204030204" pitchFamily="34" charset="0"/>
                <a:cs typeface="Calibri"/>
              </a:rPr>
              <a:t>SLIDES AND HANDOUTS WILL BE ARCHIVED ON: </a:t>
            </a:r>
            <a:r>
              <a:rPr lang="en-US" sz="1800" u="sng" dirty="0">
                <a:solidFill>
                  <a:srgbClr val="0563C1"/>
                </a:solidFill>
                <a:effectLst/>
                <a:latin typeface="Calibri"/>
                <a:ea typeface="Calibri" panose="020F0502020204030204" pitchFamily="34" charset="0"/>
                <a:cs typeface="Calibri"/>
                <a:hlinkClick r:id="rId4"/>
              </a:rPr>
              <a:t>https://www.bhthechange.org/resources/resource-type/archived-webinars/</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3302BF4A-A0DB-453B-B895-806EF754A933}" type="slidenum">
              <a:rPr lang="en-US" smtClean="0"/>
              <a:t>3</a:t>
            </a:fld>
            <a:endParaRPr lang="en-US"/>
          </a:p>
        </p:txBody>
      </p:sp>
    </p:spTree>
    <p:extLst>
      <p:ext uri="{BB962C8B-B14F-4D97-AF65-F5344CB8AC3E}">
        <p14:creationId xmlns:p14="http://schemas.microsoft.com/office/powerpoint/2010/main" val="3094954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Before we begin, I’d like to provide a brief overview of the National Behavioral Health Network for Tobacco &amp; Cancer Control, part of the National Council for Mental Wellbeing, otherwise known as NBHN. NBHN is 1 of 8 CDC National Networks committed to eliminating tobacco and cancer-related disparities and advancing health equity for all. Through NBHN, we provide webinars, communities of practice, trainings and individualized TTA and many other valuable resources and information all focused on addressing tobacco and cancer disparities in individuals with mental health and substance use challenges.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Please visit </a:t>
            </a:r>
            <a:r>
              <a:rPr lang="en-US" sz="1800" u="sng"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3"/>
              </a:rPr>
              <a:t>www.BHtheChange.org</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to join the Network for free and gain direct access to more helpful resources and information.  </a:t>
            </a:r>
            <a:endParaRPr lang="en-US" sz="180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indent="0" defTabSz="933237">
              <a:buFont typeface="Arial" panose="020B0604020202020204" pitchFamily="34" charset="0"/>
              <a:buNone/>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0939B2-A69D-4A4D-A9FE-DF14BF163F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852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Here at the National Council for Mental Wellbeing, and NBHN, we are committed to </a:t>
            </a:r>
            <a:r>
              <a:rPr lang="en-US" sz="1800" dirty="0">
                <a:effectLst/>
                <a:latin typeface="Calibri"/>
                <a:ea typeface="Times New Roman" panose="02020603050405020304" pitchFamily="18" charset="0"/>
                <a:cs typeface="Calibri"/>
              </a:rPr>
              <a:t>changing the conversation around mental wellbeing to be more inclusive of those with mental health and substance use challenges. Each of us </a:t>
            </a:r>
            <a:r>
              <a:rPr lang="en-US" b="0" i="0" dirty="0">
                <a:solidFill>
                  <a:srgbClr val="000000"/>
                </a:solidFill>
                <a:effectLst/>
                <a:latin typeface="brandon-text"/>
              </a:rPr>
              <a:t>contributes to inclusion—we all have a role to play. Our culture is the result of our mission to </a:t>
            </a:r>
            <a:r>
              <a:rPr lang="en-US" sz="1800" dirty="0">
                <a:effectLst/>
                <a:latin typeface="Calibri"/>
                <a:ea typeface="Times New Roman" panose="02020603050405020304" pitchFamily="18" charset="0"/>
                <a:cs typeface="Calibri"/>
              </a:rPr>
              <a:t>ensure that everyone has access to comprehensive, </a:t>
            </a:r>
            <a:r>
              <a:rPr lang="en-US" sz="1800" dirty="0">
                <a:latin typeface="Calibri"/>
                <a:ea typeface="Times New Roman" panose="02020603050405020304" pitchFamily="18" charset="0"/>
                <a:cs typeface="Calibri"/>
              </a:rPr>
              <a:t>high-quality</a:t>
            </a:r>
            <a:r>
              <a:rPr lang="en-US" sz="1800" dirty="0">
                <a:effectLst/>
                <a:latin typeface="Calibri"/>
                <a:ea typeface="Times New Roman" panose="02020603050405020304" pitchFamily="18" charset="0"/>
                <a:cs typeface="Calibri"/>
              </a:rPr>
              <a:t>, affordable mental health treatment when they need it. Our inclusive culture, inspires us to connect, grow and respect others and their cultures. As such, we are defining some common terms and language you may here throughout today’s event.</a:t>
            </a:r>
            <a:r>
              <a:rPr lang="en-US" sz="1800" dirty="0">
                <a:latin typeface="Calibri"/>
                <a:ea typeface="Times New Roman" panose="02020603050405020304" pitchFamily="18" charset="0"/>
                <a:cs typeface="Calibri"/>
              </a:rPr>
              <a:t> </a:t>
            </a:r>
            <a:endParaRPr lang="en-US" dirty="0">
              <a:cs typeface="Calibri"/>
            </a:endParaRPr>
          </a:p>
        </p:txBody>
      </p:sp>
      <p:sp>
        <p:nvSpPr>
          <p:cNvPr id="4" name="Slide Number Placeholder 3"/>
          <p:cNvSpPr>
            <a:spLocks noGrp="1"/>
          </p:cNvSpPr>
          <p:nvPr>
            <p:ph type="sldNum" sz="quarter" idx="5"/>
          </p:nvPr>
        </p:nvSpPr>
        <p:spPr/>
        <p:txBody>
          <a:bodyPr/>
          <a:lstStyle/>
          <a:p>
            <a:fld id="{3302BF4A-A0DB-453B-B895-806EF754A933}" type="slidenum">
              <a:rPr lang="en-US" smtClean="0"/>
              <a:t>5</a:t>
            </a:fld>
            <a:endParaRPr lang="en-US"/>
          </a:p>
        </p:txBody>
      </p:sp>
    </p:spTree>
    <p:extLst>
      <p:ext uri="{BB962C8B-B14F-4D97-AF65-F5344CB8AC3E}">
        <p14:creationId xmlns:p14="http://schemas.microsoft.com/office/powerpoint/2010/main" val="904663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E4DF90-8363-49F0-B022-F2DD0617FFAC}" type="slidenum">
              <a:rPr lang="en-US" smtClean="0"/>
              <a:t>7</a:t>
            </a:fld>
            <a:endParaRPr lang="en-US"/>
          </a:p>
        </p:txBody>
      </p:sp>
    </p:spTree>
    <p:extLst>
      <p:ext uri="{BB962C8B-B14F-4D97-AF65-F5344CB8AC3E}">
        <p14:creationId xmlns:p14="http://schemas.microsoft.com/office/powerpoint/2010/main" val="3841678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6000"/>
              </a:lnSpc>
              <a:spcBef>
                <a:spcPts val="0"/>
              </a:spcBef>
              <a:spcAft>
                <a:spcPts val="800"/>
              </a:spcAft>
            </a:pPr>
            <a:r>
              <a:rPr lang="en-US" sz="1200" kern="1200">
                <a:solidFill>
                  <a:srgbClr val="000000"/>
                </a:solidFill>
                <a:effectLst/>
                <a:latin typeface="Calibri" panose="020F0502020204030204" pitchFamily="34" charset="0"/>
                <a:ea typeface="MS PGothic" panose="020B0600070205080204" pitchFamily="34" charset="-128"/>
              </a:rPr>
              <a:t>The overall rate of cigarette smoking among adults has been falling steadily over the decades, but people with mental illnesses have been neglected.</a:t>
            </a:r>
            <a:endParaRPr lang="en-US" sz="1200">
              <a:effectLst/>
              <a:latin typeface="Times New Roman" panose="02020603050405020304" pitchFamily="18" charset="0"/>
              <a:ea typeface="Times New Roman" panose="02020603050405020304" pitchFamily="18" charset="0"/>
            </a:endParaRPr>
          </a:p>
          <a:p>
            <a:pPr marL="0" marR="0" eaLnBrk="0" fontAlgn="base" hangingPunct="0">
              <a:lnSpc>
                <a:spcPct val="106000"/>
              </a:lnSpc>
              <a:spcBef>
                <a:spcPts val="0"/>
              </a:spcBef>
              <a:spcAft>
                <a:spcPts val="800"/>
              </a:spcAft>
            </a:pPr>
            <a:r>
              <a:rPr lang="en-US" sz="1200" kern="1200" err="1">
                <a:solidFill>
                  <a:srgbClr val="000000"/>
                </a:solidFill>
                <a:effectLst/>
                <a:latin typeface="Calibri" panose="020F0502020204030204" pitchFamily="34" charset="0"/>
                <a:ea typeface="MS PGothic" panose="020B0600070205080204" pitchFamily="34" charset="-128"/>
              </a:rPr>
              <a:t>Approx</a:t>
            </a:r>
            <a:r>
              <a:rPr lang="en-US" sz="1200" kern="1200">
                <a:solidFill>
                  <a:srgbClr val="000000"/>
                </a:solidFill>
                <a:effectLst/>
                <a:latin typeface="Calibri" panose="020F0502020204030204" pitchFamily="34" charset="0"/>
                <a:ea typeface="MS PGothic" panose="020B0600070205080204" pitchFamily="34" charset="-128"/>
              </a:rPr>
              <a:t> 25% of individuals in this country experience behavioral health conditions but consume 40% of all commercial cigarettes smoked. This can be attributed to the predatorial practices of the tobacco industry which include: </a:t>
            </a:r>
            <a:endParaRPr lang="en-US" sz="1200">
              <a:effectLst/>
              <a:latin typeface="Times New Roman" panose="02020603050405020304" pitchFamily="18" charset="0"/>
              <a:ea typeface="Times New Roman" panose="02020603050405020304" pitchFamily="18" charset="0"/>
            </a:endParaRPr>
          </a:p>
          <a:p>
            <a:pPr marL="742950" marR="0" lvl="1" indent="-285750" eaLnBrk="0" fontAlgn="base" hangingPunct="0">
              <a:spcBef>
                <a:spcPts val="0"/>
              </a:spcBef>
              <a:spcAft>
                <a:spcPts val="0"/>
              </a:spcAft>
              <a:buFont typeface="Arial" panose="020B0604020202020204" pitchFamily="34" charset="0"/>
              <a:buChar char="•"/>
              <a:tabLst>
                <a:tab pos="914400" algn="l"/>
              </a:tabLst>
            </a:pPr>
            <a:r>
              <a:rPr lang="en-US" sz="1200" kern="1200">
                <a:solidFill>
                  <a:srgbClr val="000000"/>
                </a:solidFill>
                <a:effectLst/>
                <a:latin typeface="Calibri" panose="020F0502020204030204" pitchFamily="34" charset="0"/>
                <a:ea typeface="MS PGothic" panose="020B0600070205080204" pitchFamily="34" charset="-128"/>
                <a:cs typeface="Times New Roman" panose="02020603050405020304" pitchFamily="18" charset="0"/>
              </a:rPr>
              <a:t>Targeted advertisements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1143000" marR="0" lvl="2" indent="-228600" eaLnBrk="0" fontAlgn="base" hangingPunct="0">
              <a:spcBef>
                <a:spcPts val="0"/>
              </a:spcBef>
              <a:spcAft>
                <a:spcPts val="0"/>
              </a:spcAft>
              <a:buFont typeface="Arial" panose="020B0604020202020204" pitchFamily="34" charset="0"/>
              <a:buChar char="•"/>
              <a:tabLst>
                <a:tab pos="1371600" algn="l"/>
              </a:tabLst>
            </a:pPr>
            <a:r>
              <a:rPr lang="en-US" sz="12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 the past tobacco companies advertised cigarettes as both sedatives and stimulants. Ads (1950s) worked to convince consumers that cigarettes would calm the smoker when he felt nervous or pep him up when he felt sluggish. This was a prime example of targeting towards those with behavioral health conditions.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eaLnBrk="0" fontAlgn="base" hangingPunct="0">
              <a:spcBef>
                <a:spcPts val="0"/>
              </a:spcBef>
              <a:spcAft>
                <a:spcPts val="0"/>
              </a:spcAft>
              <a:buFont typeface="Arial" panose="020B0604020202020204" pitchFamily="34" charset="0"/>
              <a:buChar char="•"/>
              <a:tabLst>
                <a:tab pos="914400" algn="l"/>
              </a:tabLst>
            </a:pPr>
            <a:r>
              <a:rPr lang="en-US" sz="1200" kern="1200">
                <a:solidFill>
                  <a:srgbClr val="000000"/>
                </a:solidFill>
                <a:effectLst/>
                <a:latin typeface="Calibri" panose="020F0502020204030204" pitchFamily="34" charset="0"/>
                <a:ea typeface="MS PGothic" panose="020B0600070205080204" pitchFamily="34" charset="-128"/>
                <a:cs typeface="Times New Roman" panose="02020603050405020304" pitchFamily="18" charset="0"/>
              </a:rPr>
              <a:t>Providing free or cheap cigarettes to psychiatric clinics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eaLnBrk="0" fontAlgn="base" hangingPunct="0">
              <a:spcBef>
                <a:spcPts val="0"/>
              </a:spcBef>
              <a:spcAft>
                <a:spcPts val="0"/>
              </a:spcAft>
              <a:buFont typeface="Arial" panose="020B0604020202020204" pitchFamily="34" charset="0"/>
              <a:buChar char="•"/>
              <a:tabLst>
                <a:tab pos="914400" algn="l"/>
              </a:tabLst>
            </a:pPr>
            <a:r>
              <a:rPr lang="en-US" sz="1200" kern="1200">
                <a:solidFill>
                  <a:srgbClr val="000000"/>
                </a:solidFill>
                <a:effectLst/>
                <a:latin typeface="Calibri" panose="020F0502020204030204" pitchFamily="34" charset="0"/>
                <a:ea typeface="MS PGothic" panose="020B0600070205080204" pitchFamily="34" charset="-128"/>
                <a:cs typeface="Times New Roman" panose="02020603050405020304" pitchFamily="18" charset="0"/>
              </a:rPr>
              <a:t>Intentional blocking of smoke-free policies in behavioral health facilities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eaLnBrk="0" fontAlgn="base" hangingPunct="0">
              <a:spcBef>
                <a:spcPts val="0"/>
              </a:spcBef>
              <a:spcAft>
                <a:spcPts val="0"/>
              </a:spcAft>
              <a:buFont typeface="Arial" panose="020B0604020202020204" pitchFamily="34" charset="0"/>
              <a:buChar char="•"/>
              <a:tabLst>
                <a:tab pos="914400" algn="l"/>
              </a:tabLst>
            </a:pPr>
            <a:r>
              <a:rPr lang="en-US" sz="1200" kern="1200">
                <a:solidFill>
                  <a:srgbClr val="000000"/>
                </a:solidFill>
                <a:effectLst/>
                <a:latin typeface="Calibri" panose="020F0502020204030204" pitchFamily="34" charset="0"/>
                <a:ea typeface="MS PGothic" panose="020B0600070205080204" pitchFamily="34" charset="-128"/>
                <a:cs typeface="Times New Roman" panose="02020603050405020304" pitchFamily="18" charset="0"/>
              </a:rPr>
              <a:t>Funding research that perpetuates the (normalized) myth that cessation would be too stressful and negatively impact overall behavioral health outcomes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Source: </a:t>
            </a:r>
            <a:r>
              <a:rPr lang="en-US" sz="1200" err="1"/>
              <a:t>Apollonio</a:t>
            </a:r>
            <a:r>
              <a:rPr lang="en-US" sz="1200"/>
              <a:t>, D, Malone, RE. Marketing to the marginalized: Tobacco industry targeting of the homeless and mentally ill. </a:t>
            </a:r>
            <a:r>
              <a:rPr lang="en-US" sz="1200" err="1"/>
              <a:t>Tob</a:t>
            </a:r>
            <a:r>
              <a:rPr lang="en-US" sz="1200"/>
              <a:t> Control, 2005;14(6):409–15. http://dx.doi.org/10.1136/tc.2005.011890 Retrieved from https://escholarship.org/uc/item/73d0x34w </a:t>
            </a:r>
          </a:p>
          <a:p>
            <a:endParaRPr lang="en-US" b="1"/>
          </a:p>
        </p:txBody>
      </p:sp>
      <p:sp>
        <p:nvSpPr>
          <p:cNvPr id="4" name="Slide Number Placeholder 3"/>
          <p:cNvSpPr>
            <a:spLocks noGrp="1"/>
          </p:cNvSpPr>
          <p:nvPr>
            <p:ph type="sldNum" sz="quarter" idx="5"/>
          </p:nvPr>
        </p:nvSpPr>
        <p:spPr/>
        <p:txBody>
          <a:bodyPr/>
          <a:lstStyle/>
          <a:p>
            <a:fld id="{2BA82694-5CF3-408F-8A43-5C2B408630DF}" type="slidenum">
              <a:rPr lang="en-US" smtClean="0"/>
              <a:t>8</a:t>
            </a:fld>
            <a:endParaRPr lang="en-US"/>
          </a:p>
        </p:txBody>
      </p:sp>
    </p:spTree>
    <p:extLst>
      <p:ext uri="{BB962C8B-B14F-4D97-AF65-F5344CB8AC3E}">
        <p14:creationId xmlns:p14="http://schemas.microsoft.com/office/powerpoint/2010/main" val="1307887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If we consider why people </a:t>
            </a:r>
            <a:r>
              <a:rPr lang="en-US" sz="1800" u="sng" dirty="0">
                <a:effectLst/>
                <a:latin typeface="Calibri" panose="020F0502020204030204" pitchFamily="34" charset="0"/>
                <a:ea typeface="Calibri" panose="020F0502020204030204" pitchFamily="34" charset="0"/>
                <a:cs typeface="Calibri" panose="020F0502020204030204" pitchFamily="34" charset="0"/>
              </a:rPr>
              <a:t>start</a:t>
            </a:r>
            <a:r>
              <a:rPr lang="en-US" sz="1800" dirty="0">
                <a:effectLst/>
                <a:latin typeface="Calibri" panose="020F0502020204030204" pitchFamily="34" charset="0"/>
                <a:ea typeface="Calibri" panose="020F0502020204030204" pitchFamily="34" charset="0"/>
                <a:cs typeface="Calibri" panose="020F0502020204030204" pitchFamily="34" charset="0"/>
              </a:rPr>
              <a:t> smoking, some of reasons include: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Marketing/Advertising and Exposure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 rate of ACEs/Trauma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 Risk Behaviors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Limited access to high quality care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969010" marR="0" indent="-28321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delays in care</a:t>
            </a:r>
            <a:endParaRPr lang="en-US" sz="1800" dirty="0">
              <a:effectLst/>
              <a:latin typeface="Times New Roman" panose="02020603050405020304" pitchFamily="18" charset="0"/>
              <a:ea typeface="Times New Roman" panose="02020603050405020304" pitchFamily="18" charset="0"/>
            </a:endParaRPr>
          </a:p>
          <a:p>
            <a:pPr marL="969010" marR="0" indent="-28321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lower quality of care</a:t>
            </a:r>
            <a:endParaRPr lang="en-US" sz="1800" dirty="0">
              <a:effectLst/>
              <a:latin typeface="Times New Roman" panose="02020603050405020304" pitchFamily="18" charset="0"/>
              <a:ea typeface="Times New Roman" panose="02020603050405020304" pitchFamily="18" charset="0"/>
            </a:endParaRPr>
          </a:p>
          <a:p>
            <a:pPr marL="969010" marR="0" indent="-28321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rPr>
              <a:t>and more</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 rate of ACEs/Trauma- </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 want to highlight the connection between trauma and smoking initiation </a:t>
            </a:r>
            <a:r>
              <a:rPr lang="en-US" sz="1800" i="1"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bc</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we don’t often consider trauma in our tobacco prevention and cessation efforts</a:t>
            </a:r>
            <a:r>
              <a:rPr lang="en-US"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And we will spend some time discussing this connection today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we feel it is really important consideration as we approach this 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027E901-C880-4FD3-847F-1F326BBB02F3}" type="slidenum">
              <a:rPr lang="en-US" smtClean="0"/>
              <a:t>9</a:t>
            </a:fld>
            <a:endParaRPr lang="en-US"/>
          </a:p>
        </p:txBody>
      </p:sp>
    </p:spTree>
    <p:extLst>
      <p:ext uri="{BB962C8B-B14F-4D97-AF65-F5344CB8AC3E}">
        <p14:creationId xmlns:p14="http://schemas.microsoft.com/office/powerpoint/2010/main" val="114631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If were to look at a number of other priority populations that also see disparate rates of tobacco use among other priority populations, such as…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race and ethnicity, education levels, by SES &amp; poverty, health ins status, disability and ability, and sexual orientation and of course behavioral health populations…they are all intersectional right…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For ex…</a:t>
            </a: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Between 70-80% of individuals who are homeless use tobacco, and close to half have a diagnosable MH and/or SUD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eaLnBrk="0" fontAlgn="base" hangingPunct="0">
              <a:lnSpc>
                <a:spcPct val="107000"/>
              </a:lnSpc>
              <a:spcBef>
                <a:spcPts val="430"/>
              </a:spcBef>
              <a:spcAft>
                <a:spcPts val="0"/>
              </a:spcAft>
              <a:tabLst>
                <a:tab pos="228600" algn="l"/>
              </a:tabLst>
            </a:pPr>
            <a:r>
              <a:rPr lang="en-US" sz="1800" u="none" strike="noStrike" kern="120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b="1"/>
          </a:p>
        </p:txBody>
      </p:sp>
      <p:sp>
        <p:nvSpPr>
          <p:cNvPr id="4" name="Slide Number Placeholder 3"/>
          <p:cNvSpPr>
            <a:spLocks noGrp="1"/>
          </p:cNvSpPr>
          <p:nvPr>
            <p:ph type="sldNum" sz="quarter" idx="10"/>
          </p:nvPr>
        </p:nvSpPr>
        <p:spPr/>
        <p:txBody>
          <a:bodyPr/>
          <a:lstStyle/>
          <a:p>
            <a:pPr defTabSz="949478">
              <a:defRPr/>
            </a:pPr>
            <a:fld id="{526C28C8-DAE8-4592-AFC8-58821E881851}" type="slidenum">
              <a:rPr lang="en-US">
                <a:solidFill>
                  <a:prstClr val="black"/>
                </a:solidFill>
                <a:latin typeface="Calibri"/>
              </a:rPr>
              <a:pPr defTabSz="949478">
                <a:defRPr/>
              </a:pPr>
              <a:t>10</a:t>
            </a:fld>
            <a:endParaRPr lang="en-US">
              <a:solidFill>
                <a:prstClr val="black"/>
              </a:solidFill>
              <a:latin typeface="Calibri"/>
            </a:endParaRPr>
          </a:p>
        </p:txBody>
      </p:sp>
    </p:spTree>
    <p:extLst>
      <p:ext uri="{BB962C8B-B14F-4D97-AF65-F5344CB8AC3E}">
        <p14:creationId xmlns:p14="http://schemas.microsoft.com/office/powerpoint/2010/main" val="62671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B91268-AB86-9148-9731-ABF65121557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4133838-55F5-1E4A-B5FD-9A4BE6FC20E8}"/>
              </a:ext>
            </a:extLst>
          </p:cNvPr>
          <p:cNvSpPr>
            <a:spLocks noGrp="1"/>
          </p:cNvSpPr>
          <p:nvPr>
            <p:ph type="ctrTitle" hasCustomPrompt="1"/>
          </p:nvPr>
        </p:nvSpPr>
        <p:spPr>
          <a:xfrm>
            <a:off x="584752" y="3692938"/>
            <a:ext cx="11022496" cy="1655763"/>
          </a:xfrm>
        </p:spPr>
        <p:txBody>
          <a:bodyPr anchor="t" anchorCtr="0">
            <a:noAutofit/>
          </a:bodyPr>
          <a:lstStyle>
            <a:lvl1pPr algn="ctr">
              <a:defRPr sz="6000" b="0" i="0">
                <a:solidFill>
                  <a:srgbClr val="EA5E29"/>
                </a:solidFill>
                <a:latin typeface="Calibri Light" panose="020F0302020204030204" pitchFamily="34" charset="0"/>
                <a:cs typeface="Calibri Light" panose="020F0302020204030204" pitchFamily="34" charset="0"/>
              </a:defRPr>
            </a:lvl1pPr>
          </a:lstStyle>
          <a:p>
            <a:r>
              <a:rPr lang="en-US"/>
              <a:t>Set Title Slide Font Between </a:t>
            </a:r>
            <a:br>
              <a:rPr lang="en-US"/>
            </a:br>
            <a:r>
              <a:rPr lang="en-US"/>
              <a:t>40-65pt</a:t>
            </a:r>
          </a:p>
        </p:txBody>
      </p:sp>
      <p:sp>
        <p:nvSpPr>
          <p:cNvPr id="3" name="Subtitle 2">
            <a:extLst>
              <a:ext uri="{FF2B5EF4-FFF2-40B4-BE49-F238E27FC236}">
                <a16:creationId xmlns:a16="http://schemas.microsoft.com/office/drawing/2014/main" id="{79732EF6-2C34-0345-AA20-6335C996C994}"/>
              </a:ext>
            </a:extLst>
          </p:cNvPr>
          <p:cNvSpPr>
            <a:spLocks noGrp="1"/>
          </p:cNvSpPr>
          <p:nvPr>
            <p:ph type="subTitle" idx="1" hasCustomPrompt="1"/>
          </p:nvPr>
        </p:nvSpPr>
        <p:spPr>
          <a:xfrm>
            <a:off x="584752" y="5440778"/>
            <a:ext cx="11022496" cy="1052098"/>
          </a:xfrm>
        </p:spPr>
        <p:txBody>
          <a:bodyPr>
            <a:noAutofit/>
          </a:bodyPr>
          <a:lstStyle>
            <a:lvl1pPr marL="0" indent="0" algn="ctr">
              <a:lnSpc>
                <a:spcPct val="100000"/>
              </a:lnSpc>
              <a:spcBef>
                <a:spcPts val="0"/>
              </a:spcBef>
              <a:buNone/>
              <a:defRPr sz="2400" b="0" i="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Set subtitle font between 24-35pt. If titles cannot fit within these ranges, </a:t>
            </a:r>
            <a:br>
              <a:rPr lang="en-US"/>
            </a:br>
            <a:r>
              <a:rPr lang="en-US"/>
              <a:t>copy edits may be necessary.</a:t>
            </a:r>
          </a:p>
        </p:txBody>
      </p:sp>
      <p:sp>
        <p:nvSpPr>
          <p:cNvPr id="6" name="Slide Number Placeholder 5">
            <a:extLst>
              <a:ext uri="{FF2B5EF4-FFF2-40B4-BE49-F238E27FC236}">
                <a16:creationId xmlns:a16="http://schemas.microsoft.com/office/drawing/2014/main" id="{E1628CAE-3A65-6A4A-842D-CE02EAE9337A}"/>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4293824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B91268-AB86-9148-9731-ABF65121557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4133838-55F5-1E4A-B5FD-9A4BE6FC20E8}"/>
              </a:ext>
            </a:extLst>
          </p:cNvPr>
          <p:cNvSpPr>
            <a:spLocks noGrp="1"/>
          </p:cNvSpPr>
          <p:nvPr>
            <p:ph type="ctrTitle" hasCustomPrompt="1"/>
          </p:nvPr>
        </p:nvSpPr>
        <p:spPr>
          <a:xfrm>
            <a:off x="584752" y="3692938"/>
            <a:ext cx="11022496" cy="1655763"/>
          </a:xfrm>
        </p:spPr>
        <p:txBody>
          <a:bodyPr anchor="t" anchorCtr="0">
            <a:noAutofit/>
          </a:bodyPr>
          <a:lstStyle>
            <a:lvl1pPr algn="ctr">
              <a:defRPr sz="6000" b="0" i="0">
                <a:solidFill>
                  <a:srgbClr val="EA5E29"/>
                </a:solidFill>
                <a:latin typeface="Calibri Light" panose="020F0302020204030204" pitchFamily="34" charset="0"/>
                <a:cs typeface="Calibri Light" panose="020F0302020204030204" pitchFamily="34" charset="0"/>
              </a:defRPr>
            </a:lvl1pPr>
          </a:lstStyle>
          <a:p>
            <a:r>
              <a:rPr lang="en-US"/>
              <a:t>Set Title Slide Font Between </a:t>
            </a:r>
            <a:br>
              <a:rPr lang="en-US"/>
            </a:br>
            <a:r>
              <a:rPr lang="en-US"/>
              <a:t>40-65pt</a:t>
            </a:r>
          </a:p>
        </p:txBody>
      </p:sp>
      <p:sp>
        <p:nvSpPr>
          <p:cNvPr id="3" name="Subtitle 2">
            <a:extLst>
              <a:ext uri="{FF2B5EF4-FFF2-40B4-BE49-F238E27FC236}">
                <a16:creationId xmlns:a16="http://schemas.microsoft.com/office/drawing/2014/main" id="{79732EF6-2C34-0345-AA20-6335C996C994}"/>
              </a:ext>
            </a:extLst>
          </p:cNvPr>
          <p:cNvSpPr>
            <a:spLocks noGrp="1"/>
          </p:cNvSpPr>
          <p:nvPr>
            <p:ph type="subTitle" idx="1" hasCustomPrompt="1"/>
          </p:nvPr>
        </p:nvSpPr>
        <p:spPr>
          <a:xfrm>
            <a:off x="584752" y="5440778"/>
            <a:ext cx="11022496" cy="1052098"/>
          </a:xfrm>
        </p:spPr>
        <p:txBody>
          <a:bodyPr>
            <a:noAutofit/>
          </a:bodyPr>
          <a:lstStyle>
            <a:lvl1pPr marL="0" indent="0" algn="ctr">
              <a:lnSpc>
                <a:spcPct val="100000"/>
              </a:lnSpc>
              <a:spcBef>
                <a:spcPts val="0"/>
              </a:spcBef>
              <a:buNone/>
              <a:defRPr sz="2400" b="0" i="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Set subtitle font between 24-35pt. If titles cannot fit within these ranges, </a:t>
            </a:r>
            <a:br>
              <a:rPr lang="en-US"/>
            </a:br>
            <a:r>
              <a:rPr lang="en-US"/>
              <a:t>copy edits may be necessary.</a:t>
            </a:r>
          </a:p>
        </p:txBody>
      </p:sp>
      <p:sp>
        <p:nvSpPr>
          <p:cNvPr id="6" name="Slide Number Placeholder 5">
            <a:extLst>
              <a:ext uri="{FF2B5EF4-FFF2-40B4-BE49-F238E27FC236}">
                <a16:creationId xmlns:a16="http://schemas.microsoft.com/office/drawing/2014/main" id="{E1628CAE-3A65-6A4A-842D-CE02EAE9337A}"/>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3307747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435658-2B81-3940-BC8A-142D0048685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p:ph type="title" hasCustomPrompt="1"/>
          </p:nvPr>
        </p:nvSpPr>
        <p:spPr>
          <a:xfrm>
            <a:off x="564874" y="365125"/>
            <a:ext cx="11062252" cy="1325563"/>
          </a:xfrm>
        </p:spPr>
        <p:txBody>
          <a:bodyPr>
            <a:noAutofit/>
          </a:bodyPr>
          <a:lstStyle>
            <a:lvl1pPr>
              <a:defRPr sz="4500" b="0" i="0">
                <a:solidFill>
                  <a:srgbClr val="EA5E29"/>
                </a:solidFill>
                <a:latin typeface="Calibri Light" panose="020F0302020204030204" pitchFamily="34" charset="0"/>
                <a:cs typeface="Calibri Light" panose="020F03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p:ph idx="1" hasCustomPrompt="1"/>
          </p:nvPr>
        </p:nvSpPr>
        <p:spPr>
          <a:xfrm>
            <a:off x="564874" y="1825625"/>
            <a:ext cx="11062252" cy="4018584"/>
          </a:xfrm>
        </p:spPr>
        <p:txBody>
          <a:bodyPr>
            <a:noAutofit/>
          </a:bodyPr>
          <a:lstStyle>
            <a:lvl1pPr marL="0" indent="0">
              <a:buNone/>
              <a:defRPr sz="2200" b="0" i="0">
                <a:latin typeface="Calibri Light" panose="020F0302020204030204" pitchFamily="34" charset="0"/>
                <a:cs typeface="Calibri Light" panose="020F0302020204030204" pitchFamily="34" charset="0"/>
              </a:defRPr>
            </a:lvl1pPr>
          </a:lstStyle>
          <a:p>
            <a:pPr lvl="0"/>
            <a:r>
              <a:rPr lang="en-US"/>
              <a:t>Set body text font between 18-22pt. If body text cannot fit within these ranges, push text to second slide or copy edits may be necessary.</a:t>
            </a:r>
          </a:p>
          <a:p>
            <a:pPr lvl="0"/>
            <a:endParaRPr lang="en-US"/>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931100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C477-A744-A64A-A692-71EE06AFB0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5EE790-1786-8349-89E6-3C07E13B35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E8626-9C1B-FF43-8AAA-1207A5F4AB75}"/>
              </a:ext>
            </a:extLst>
          </p:cNvPr>
          <p:cNvSpPr>
            <a:spLocks noGrp="1"/>
          </p:cNvSpPr>
          <p:nvPr>
            <p:ph type="dt" sz="half" idx="10"/>
          </p:nvPr>
        </p:nvSpPr>
        <p:spPr/>
        <p:txBody>
          <a:bodyPr/>
          <a:lstStyle/>
          <a:p>
            <a:fld id="{13746214-5550-7C43-AB36-F5FA31A12F1C}" type="datetimeFigureOut">
              <a:rPr lang="en-US" smtClean="0"/>
              <a:t>8/11/2022</a:t>
            </a:fld>
            <a:endParaRPr lang="en-US"/>
          </a:p>
        </p:txBody>
      </p:sp>
      <p:sp>
        <p:nvSpPr>
          <p:cNvPr id="5" name="Footer Placeholder 4">
            <a:extLst>
              <a:ext uri="{FF2B5EF4-FFF2-40B4-BE49-F238E27FC236}">
                <a16:creationId xmlns:a16="http://schemas.microsoft.com/office/drawing/2014/main" id="{E37BA9A0-6CA9-014C-8A1D-C6459898E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353FB-5DE6-1044-A383-D3856AAD35FD}"/>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2680139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EAC10-D300-BD46-9679-F8E2272D65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7906DB-83BD-6C47-B6A4-A94ACD60BC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29A26C-206B-6344-8299-4A5F98C258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92961F-B116-D444-8F64-AF767696CAB7}"/>
              </a:ext>
            </a:extLst>
          </p:cNvPr>
          <p:cNvSpPr>
            <a:spLocks noGrp="1"/>
          </p:cNvSpPr>
          <p:nvPr>
            <p:ph type="dt" sz="half" idx="10"/>
          </p:nvPr>
        </p:nvSpPr>
        <p:spPr/>
        <p:txBody>
          <a:bodyPr/>
          <a:lstStyle/>
          <a:p>
            <a:fld id="{13746214-5550-7C43-AB36-F5FA31A12F1C}" type="datetimeFigureOut">
              <a:rPr lang="en-US" smtClean="0"/>
              <a:t>8/11/2022</a:t>
            </a:fld>
            <a:endParaRPr lang="en-US"/>
          </a:p>
        </p:txBody>
      </p:sp>
      <p:sp>
        <p:nvSpPr>
          <p:cNvPr id="6" name="Footer Placeholder 5">
            <a:extLst>
              <a:ext uri="{FF2B5EF4-FFF2-40B4-BE49-F238E27FC236}">
                <a16:creationId xmlns:a16="http://schemas.microsoft.com/office/drawing/2014/main" id="{31F057B0-99B2-754E-AAE2-7B8A465B73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C14A52-B0E5-C447-9F69-98A8143F59F9}"/>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2787515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92B32-7DD0-6840-9D76-89EA118035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030410-7F4A-1944-82BA-5B23A02F59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032C3-928A-2E48-8545-6F8C5D5B08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9BD89F-CFE6-0140-B528-E416CD2A23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640DDA-050A-E441-9554-2DBE759106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96A34-DBE8-4F49-9003-FF8B55A9716B}"/>
              </a:ext>
            </a:extLst>
          </p:cNvPr>
          <p:cNvSpPr>
            <a:spLocks noGrp="1"/>
          </p:cNvSpPr>
          <p:nvPr>
            <p:ph type="dt" sz="half" idx="10"/>
          </p:nvPr>
        </p:nvSpPr>
        <p:spPr/>
        <p:txBody>
          <a:bodyPr/>
          <a:lstStyle/>
          <a:p>
            <a:fld id="{13746214-5550-7C43-AB36-F5FA31A12F1C}" type="datetimeFigureOut">
              <a:rPr lang="en-US" smtClean="0"/>
              <a:t>8/11/2022</a:t>
            </a:fld>
            <a:endParaRPr lang="en-US"/>
          </a:p>
        </p:txBody>
      </p:sp>
      <p:sp>
        <p:nvSpPr>
          <p:cNvPr id="8" name="Footer Placeholder 7">
            <a:extLst>
              <a:ext uri="{FF2B5EF4-FFF2-40B4-BE49-F238E27FC236}">
                <a16:creationId xmlns:a16="http://schemas.microsoft.com/office/drawing/2014/main" id="{B564170C-36DE-7B45-BC19-1CFEC7C320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5788E8-E58A-F54A-983D-8ECA932EEE11}"/>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2897770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E336E-6AA0-154E-B50C-A797F98430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4D01E2-EB03-8B4C-B53C-6015AFE832C6}"/>
              </a:ext>
            </a:extLst>
          </p:cNvPr>
          <p:cNvSpPr>
            <a:spLocks noGrp="1"/>
          </p:cNvSpPr>
          <p:nvPr>
            <p:ph type="dt" sz="half" idx="10"/>
          </p:nvPr>
        </p:nvSpPr>
        <p:spPr/>
        <p:txBody>
          <a:bodyPr/>
          <a:lstStyle/>
          <a:p>
            <a:fld id="{13746214-5550-7C43-AB36-F5FA31A12F1C}" type="datetimeFigureOut">
              <a:rPr lang="en-US" smtClean="0"/>
              <a:t>8/11/2022</a:t>
            </a:fld>
            <a:endParaRPr lang="en-US"/>
          </a:p>
        </p:txBody>
      </p:sp>
      <p:sp>
        <p:nvSpPr>
          <p:cNvPr id="4" name="Footer Placeholder 3">
            <a:extLst>
              <a:ext uri="{FF2B5EF4-FFF2-40B4-BE49-F238E27FC236}">
                <a16:creationId xmlns:a16="http://schemas.microsoft.com/office/drawing/2014/main" id="{23E6F6AA-6EB4-F346-A629-60BA13FC15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9730DD-AC28-C844-8721-CD3F87A0CDCB}"/>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916831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FBFF09-B5B9-7D4C-9409-022588356670}"/>
              </a:ext>
            </a:extLst>
          </p:cNvPr>
          <p:cNvSpPr>
            <a:spLocks noGrp="1"/>
          </p:cNvSpPr>
          <p:nvPr>
            <p:ph type="dt" sz="half" idx="10"/>
          </p:nvPr>
        </p:nvSpPr>
        <p:spPr/>
        <p:txBody>
          <a:bodyPr/>
          <a:lstStyle/>
          <a:p>
            <a:fld id="{13746214-5550-7C43-AB36-F5FA31A12F1C}" type="datetimeFigureOut">
              <a:rPr lang="en-US" smtClean="0"/>
              <a:t>8/11/2022</a:t>
            </a:fld>
            <a:endParaRPr lang="en-US"/>
          </a:p>
        </p:txBody>
      </p:sp>
      <p:sp>
        <p:nvSpPr>
          <p:cNvPr id="3" name="Footer Placeholder 2">
            <a:extLst>
              <a:ext uri="{FF2B5EF4-FFF2-40B4-BE49-F238E27FC236}">
                <a16:creationId xmlns:a16="http://schemas.microsoft.com/office/drawing/2014/main" id="{742392EF-F9A7-AA4A-824D-7D4F67BB4B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38E9AA-176C-4342-BE50-790B3110A60B}"/>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1959753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1AE26-5A3C-5D4F-A744-CDFB9BEF37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A1C979-822C-924E-B3FB-A028760588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270275-0A6C-F145-BF29-DD225BCBFD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204813-4A48-E540-B5BC-3EA76A386FBF}"/>
              </a:ext>
            </a:extLst>
          </p:cNvPr>
          <p:cNvSpPr>
            <a:spLocks noGrp="1"/>
          </p:cNvSpPr>
          <p:nvPr>
            <p:ph type="dt" sz="half" idx="10"/>
          </p:nvPr>
        </p:nvSpPr>
        <p:spPr/>
        <p:txBody>
          <a:bodyPr/>
          <a:lstStyle/>
          <a:p>
            <a:fld id="{13746214-5550-7C43-AB36-F5FA31A12F1C}" type="datetimeFigureOut">
              <a:rPr lang="en-US" smtClean="0"/>
              <a:t>8/11/2022</a:t>
            </a:fld>
            <a:endParaRPr lang="en-US"/>
          </a:p>
        </p:txBody>
      </p:sp>
      <p:sp>
        <p:nvSpPr>
          <p:cNvPr id="6" name="Footer Placeholder 5">
            <a:extLst>
              <a:ext uri="{FF2B5EF4-FFF2-40B4-BE49-F238E27FC236}">
                <a16:creationId xmlns:a16="http://schemas.microsoft.com/office/drawing/2014/main" id="{63E7008E-56CF-F941-8AA4-1FC4CB3C54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3B0082-2812-C648-B177-90AAEC2EA499}"/>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2656880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C4F90-B777-6A42-A136-62B95B051F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60E9F2-635E-A446-9FC9-C6FA6729F9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11CFAF-595B-3348-AED7-FA0A35711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4A3ED4-EC41-9B4F-ABB9-CD4C6135B6ED}"/>
              </a:ext>
            </a:extLst>
          </p:cNvPr>
          <p:cNvSpPr>
            <a:spLocks noGrp="1"/>
          </p:cNvSpPr>
          <p:nvPr>
            <p:ph type="dt" sz="half" idx="10"/>
          </p:nvPr>
        </p:nvSpPr>
        <p:spPr/>
        <p:txBody>
          <a:bodyPr/>
          <a:lstStyle/>
          <a:p>
            <a:fld id="{13746214-5550-7C43-AB36-F5FA31A12F1C}" type="datetimeFigureOut">
              <a:rPr lang="en-US" smtClean="0"/>
              <a:t>8/11/2022</a:t>
            </a:fld>
            <a:endParaRPr lang="en-US"/>
          </a:p>
        </p:txBody>
      </p:sp>
      <p:sp>
        <p:nvSpPr>
          <p:cNvPr id="6" name="Footer Placeholder 5">
            <a:extLst>
              <a:ext uri="{FF2B5EF4-FFF2-40B4-BE49-F238E27FC236}">
                <a16:creationId xmlns:a16="http://schemas.microsoft.com/office/drawing/2014/main" id="{B01D2566-9A6F-DE48-B0D3-8F6D92EF4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BA6D34-1D1A-2349-8502-A82467BD014B}"/>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1050068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E2A02-139F-5340-AD07-B2D54EA997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70B628-F90B-BD4C-8597-5225D90BB2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C2B12-808B-6740-9417-98198A2087B3}"/>
              </a:ext>
            </a:extLst>
          </p:cNvPr>
          <p:cNvSpPr>
            <a:spLocks noGrp="1"/>
          </p:cNvSpPr>
          <p:nvPr>
            <p:ph type="dt" sz="half" idx="10"/>
          </p:nvPr>
        </p:nvSpPr>
        <p:spPr/>
        <p:txBody>
          <a:bodyPr/>
          <a:lstStyle/>
          <a:p>
            <a:fld id="{13746214-5550-7C43-AB36-F5FA31A12F1C}" type="datetimeFigureOut">
              <a:rPr lang="en-US" smtClean="0"/>
              <a:t>8/11/2022</a:t>
            </a:fld>
            <a:endParaRPr lang="en-US"/>
          </a:p>
        </p:txBody>
      </p:sp>
      <p:sp>
        <p:nvSpPr>
          <p:cNvPr id="5" name="Footer Placeholder 4">
            <a:extLst>
              <a:ext uri="{FF2B5EF4-FFF2-40B4-BE49-F238E27FC236}">
                <a16:creationId xmlns:a16="http://schemas.microsoft.com/office/drawing/2014/main" id="{67A1EE7F-93D1-AD48-83EB-1E717DAAC2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4A5D21-05C6-9846-AD9D-99164A28B775}"/>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1368265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435658-2B81-3940-BC8A-142D0048685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p:ph type="title" hasCustomPrompt="1"/>
          </p:nvPr>
        </p:nvSpPr>
        <p:spPr>
          <a:xfrm>
            <a:off x="564874" y="365125"/>
            <a:ext cx="11062252" cy="1325563"/>
          </a:xfrm>
        </p:spPr>
        <p:txBody>
          <a:bodyPr>
            <a:noAutofit/>
          </a:bodyPr>
          <a:lstStyle>
            <a:lvl1pPr>
              <a:defRPr sz="4500" b="0" i="0">
                <a:solidFill>
                  <a:srgbClr val="EA5E29"/>
                </a:solidFill>
                <a:latin typeface="Calibri Light" panose="020F0302020204030204" pitchFamily="34" charset="0"/>
                <a:cs typeface="Calibri Light" panose="020F03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p:ph idx="1" hasCustomPrompt="1"/>
          </p:nvPr>
        </p:nvSpPr>
        <p:spPr>
          <a:xfrm>
            <a:off x="564874" y="1825626"/>
            <a:ext cx="11062252" cy="4014215"/>
          </a:xfrm>
        </p:spPr>
        <p:txBody>
          <a:bodyPr>
            <a:noAutofit/>
          </a:bodyPr>
          <a:lstStyle>
            <a:lvl1pPr marL="342900" indent="-342900">
              <a:lnSpc>
                <a:spcPct val="100000"/>
              </a:lnSpc>
              <a:buFont typeface="Arial" panose="020B0604020202020204" pitchFamily="34" charset="0"/>
              <a:buChar char="•"/>
              <a:defRPr sz="2000" b="0" i="0">
                <a:latin typeface="+mn-lt"/>
                <a:cs typeface="Calibri Light" panose="020F0302020204030204" pitchFamily="34" charset="0"/>
              </a:defRPr>
            </a:lvl1pPr>
            <a:lvl2pPr>
              <a:defRPr sz="2000"/>
            </a:lvl2pPr>
            <a:lvl3pPr>
              <a:defRPr sz="2000"/>
            </a:lvl3pPr>
            <a:lvl4pPr>
              <a:defRPr sz="2000"/>
            </a:lvl4pPr>
          </a:lstStyle>
          <a:p>
            <a:pPr lvl="0"/>
            <a:r>
              <a:rPr lang="en-US"/>
              <a:t>Set body text font between 18-22pt. If body text cannot fit within these ranges, push text to second slide or copy edits may be necessary.</a:t>
            </a:r>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2186618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DB5153-2D01-794F-85D4-09FB975730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6F538-FEED-8748-87C2-4A1227C005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3A9F1-AF1B-B448-9E2C-55A618AB2667}"/>
              </a:ext>
            </a:extLst>
          </p:cNvPr>
          <p:cNvSpPr>
            <a:spLocks noGrp="1"/>
          </p:cNvSpPr>
          <p:nvPr>
            <p:ph type="dt" sz="half" idx="10"/>
          </p:nvPr>
        </p:nvSpPr>
        <p:spPr/>
        <p:txBody>
          <a:bodyPr/>
          <a:lstStyle/>
          <a:p>
            <a:fld id="{13746214-5550-7C43-AB36-F5FA31A12F1C}" type="datetimeFigureOut">
              <a:rPr lang="en-US" smtClean="0"/>
              <a:t>8/11/2022</a:t>
            </a:fld>
            <a:endParaRPr lang="en-US"/>
          </a:p>
        </p:txBody>
      </p:sp>
      <p:sp>
        <p:nvSpPr>
          <p:cNvPr id="5" name="Footer Placeholder 4">
            <a:extLst>
              <a:ext uri="{FF2B5EF4-FFF2-40B4-BE49-F238E27FC236}">
                <a16:creationId xmlns:a16="http://schemas.microsoft.com/office/drawing/2014/main" id="{03D2B82B-9E3D-0146-AF01-C89FD2ED89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0026A7-EDD4-114A-AE79-3E03380DDC3D}"/>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1824576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990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80160" y="0"/>
            <a:ext cx="9636369"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914400" y="682626"/>
            <a:ext cx="10363200" cy="1470025"/>
          </a:xfrm>
        </p:spPr>
        <p:txBody>
          <a:bodyPr/>
          <a:lstStyle>
            <a:lvl1pPr algn="ctr">
              <a:defRPr/>
            </a:lvl1pPr>
          </a:lstStyle>
          <a:p>
            <a:r>
              <a:rPr lang="en-US"/>
              <a:t>Title</a:t>
            </a:r>
          </a:p>
        </p:txBody>
      </p:sp>
      <p:sp>
        <p:nvSpPr>
          <p:cNvPr id="6147" name="Rectangle 3"/>
          <p:cNvSpPr>
            <a:spLocks noGrp="1" noChangeArrowheads="1"/>
          </p:cNvSpPr>
          <p:nvPr>
            <p:ph type="subTitle" idx="1"/>
          </p:nvPr>
        </p:nvSpPr>
        <p:spPr>
          <a:xfrm>
            <a:off x="1828800" y="2438400"/>
            <a:ext cx="8534400" cy="1752600"/>
          </a:xfrm>
        </p:spPr>
        <p:txBody>
          <a:bodyPr/>
          <a:lstStyle>
            <a:lvl1pPr marL="0" indent="0" algn="ctr">
              <a:buFontTx/>
              <a:buNone/>
              <a:defRPr sz="1400"/>
            </a:lvl1pPr>
          </a:lstStyle>
          <a:p>
            <a:r>
              <a:rPr lang="en-US"/>
              <a:t>Click to edit Master subtitle style</a:t>
            </a:r>
          </a:p>
        </p:txBody>
      </p:sp>
      <p:sp>
        <p:nvSpPr>
          <p:cNvPr id="5" name="Rectangle 5"/>
          <p:cNvSpPr>
            <a:spLocks noGrp="1" noChangeArrowheads="1"/>
          </p:cNvSpPr>
          <p:nvPr>
            <p:ph type="ftr" sz="quarter" idx="10"/>
          </p:nvPr>
        </p:nvSpPr>
        <p:spPr bwMode="auto">
          <a:xfrm>
            <a:off x="4431322" y="6096000"/>
            <a:ext cx="360133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200" smtClean="0">
                <a:solidFill>
                  <a:srgbClr val="005595"/>
                </a:solidFill>
                <a:latin typeface="+mn-lt"/>
              </a:defRPr>
            </a:lvl1pPr>
          </a:lstStyle>
          <a:p>
            <a:pPr>
              <a:defRPr/>
            </a:pPr>
            <a:r>
              <a:rPr lang="en-US"/>
              <a:t>(Enter) DEPARTMENT (ALL CAPS)</a:t>
            </a:r>
            <a:br>
              <a:rPr lang="en-US"/>
            </a:br>
            <a:r>
              <a:rPr lang="en-US"/>
              <a:t>(Enter) Division or Office (Mixed Case)</a:t>
            </a:r>
          </a:p>
          <a:p>
            <a:pPr>
              <a:defRPr/>
            </a:pPr>
            <a:endParaRPr lang="en-US"/>
          </a:p>
        </p:txBody>
      </p:sp>
    </p:spTree>
    <p:extLst>
      <p:ext uri="{BB962C8B-B14F-4D97-AF65-F5344CB8AC3E}">
        <p14:creationId xmlns:p14="http://schemas.microsoft.com/office/powerpoint/2010/main" val="1740090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(Enter) DEPARTMENT (ALL CAPS)</a:t>
            </a:r>
            <a:br>
              <a:rPr lang="en-US"/>
            </a:br>
            <a:r>
              <a:rPr lang="en-US"/>
              <a:t>(Enter) Division or Office (Mixed Case)</a:t>
            </a:r>
          </a:p>
          <a:p>
            <a:pPr>
              <a:defRPr/>
            </a:pPr>
            <a:endParaRPr lang="en-US"/>
          </a:p>
        </p:txBody>
      </p:sp>
    </p:spTree>
    <p:extLst>
      <p:ext uri="{BB962C8B-B14F-4D97-AF65-F5344CB8AC3E}">
        <p14:creationId xmlns:p14="http://schemas.microsoft.com/office/powerpoint/2010/main" val="2630089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(Enter) DEPARTMENT (ALL CAPS)</a:t>
            </a:r>
            <a:br>
              <a:rPr lang="en-US"/>
            </a:br>
            <a:r>
              <a:rPr lang="en-US"/>
              <a:t>(Enter) Division or Office (Mixed Case)</a:t>
            </a:r>
          </a:p>
          <a:p>
            <a:pPr>
              <a:defRPr/>
            </a:pPr>
            <a:endParaRPr lang="en-US"/>
          </a:p>
        </p:txBody>
      </p:sp>
    </p:spTree>
    <p:extLst>
      <p:ext uri="{BB962C8B-B14F-4D97-AF65-F5344CB8AC3E}">
        <p14:creationId xmlns:p14="http://schemas.microsoft.com/office/powerpoint/2010/main" val="3277171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(Enter) DEPARTMENT (ALL CAPS)</a:t>
            </a:r>
            <a:br>
              <a:rPr lang="en-US"/>
            </a:br>
            <a:r>
              <a:rPr lang="en-US"/>
              <a:t>(Enter) Division or Office (Mixed Case)</a:t>
            </a:r>
          </a:p>
          <a:p>
            <a:pPr>
              <a:defRPr/>
            </a:pPr>
            <a:endParaRPr lang="en-US"/>
          </a:p>
        </p:txBody>
      </p:sp>
    </p:spTree>
    <p:extLst>
      <p:ext uri="{BB962C8B-B14F-4D97-AF65-F5344CB8AC3E}">
        <p14:creationId xmlns:p14="http://schemas.microsoft.com/office/powerpoint/2010/main" val="491374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(Enter) DEPARTMENT (ALL CAPS)</a:t>
            </a:r>
            <a:br>
              <a:rPr lang="en-US"/>
            </a:br>
            <a:r>
              <a:rPr lang="en-US"/>
              <a:t>(Enter) Division or Office (Mixed Case)</a:t>
            </a:r>
          </a:p>
          <a:p>
            <a:pPr>
              <a:defRPr/>
            </a:pPr>
            <a:endParaRPr lang="en-US"/>
          </a:p>
        </p:txBody>
      </p:sp>
    </p:spTree>
    <p:extLst>
      <p:ext uri="{BB962C8B-B14F-4D97-AF65-F5344CB8AC3E}">
        <p14:creationId xmlns:p14="http://schemas.microsoft.com/office/powerpoint/2010/main" val="2761459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(Enter) DEPARTMENT (ALL CAPS)</a:t>
            </a:r>
            <a:br>
              <a:rPr lang="en-US"/>
            </a:br>
            <a:r>
              <a:rPr lang="en-US"/>
              <a:t>(Enter) Division or Office (Mixed Case)</a:t>
            </a:r>
          </a:p>
          <a:p>
            <a:pPr>
              <a:defRPr/>
            </a:pPr>
            <a:endParaRPr lang="en-US"/>
          </a:p>
        </p:txBody>
      </p:sp>
    </p:spTree>
    <p:extLst>
      <p:ext uri="{BB962C8B-B14F-4D97-AF65-F5344CB8AC3E}">
        <p14:creationId xmlns:p14="http://schemas.microsoft.com/office/powerpoint/2010/main" val="4064270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(Enter) DEPARTMENT (ALL CAPS)</a:t>
            </a:r>
            <a:br>
              <a:rPr lang="en-US"/>
            </a:br>
            <a:r>
              <a:rPr lang="en-US"/>
              <a:t>(Enter) Division or Office (Mixed Case)</a:t>
            </a:r>
          </a:p>
          <a:p>
            <a:pPr>
              <a:defRPr/>
            </a:pPr>
            <a:endParaRPr lang="en-US"/>
          </a:p>
        </p:txBody>
      </p:sp>
    </p:spTree>
    <p:extLst>
      <p:ext uri="{BB962C8B-B14F-4D97-AF65-F5344CB8AC3E}">
        <p14:creationId xmlns:p14="http://schemas.microsoft.com/office/powerpoint/2010/main" val="1741260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(Enter) DEPARTMENT (ALL CAPS)</a:t>
            </a:r>
            <a:br>
              <a:rPr lang="en-US"/>
            </a:br>
            <a:r>
              <a:rPr lang="en-US"/>
              <a:t>(Enter) Division or Office (Mixed Case)</a:t>
            </a:r>
          </a:p>
          <a:p>
            <a:pPr>
              <a:defRPr/>
            </a:pPr>
            <a:endParaRPr lang="en-US"/>
          </a:p>
        </p:txBody>
      </p:sp>
    </p:spTree>
    <p:extLst>
      <p:ext uri="{BB962C8B-B14F-4D97-AF65-F5344CB8AC3E}">
        <p14:creationId xmlns:p14="http://schemas.microsoft.com/office/powerpoint/2010/main" val="2124327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B8FFAF-FEF9-FD42-B800-0C6D08895804}"/>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625D5A0F-7A41-234D-9DDA-A6A755F208F3}"/>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F0EEAC10-D300-BD46-9679-F8E2272D6548}"/>
              </a:ext>
            </a:extLst>
          </p:cNvPr>
          <p:cNvSpPr>
            <a:spLocks noGrp="1"/>
          </p:cNvSpPr>
          <p:nvPr>
            <p:ph type="title" hasCustomPrompt="1"/>
          </p:nvPr>
        </p:nvSpPr>
        <p:spPr/>
        <p:txBody>
          <a:bodyPr>
            <a:noAutofit/>
          </a:bodyPr>
          <a:lstStyle>
            <a:lvl1pPr>
              <a:defRPr>
                <a:solidFill>
                  <a:srgbClr val="EA5E29"/>
                </a:solidFill>
              </a:defRPr>
            </a:lvl1pPr>
          </a:lstStyle>
          <a:p>
            <a:r>
              <a:rPr lang="en-US"/>
              <a:t>Set Title Font Between 35-55pt</a:t>
            </a:r>
          </a:p>
        </p:txBody>
      </p:sp>
      <p:sp>
        <p:nvSpPr>
          <p:cNvPr id="3" name="Content Placeholder 2">
            <a:extLst>
              <a:ext uri="{FF2B5EF4-FFF2-40B4-BE49-F238E27FC236}">
                <a16:creationId xmlns:a16="http://schemas.microsoft.com/office/drawing/2014/main" id="{0B7906DB-83BD-6C47-B6A4-A94ACD60BCFF}"/>
              </a:ext>
            </a:extLst>
          </p:cNvPr>
          <p:cNvSpPr>
            <a:spLocks noGrp="1"/>
          </p:cNvSpPr>
          <p:nvPr>
            <p:ph sz="half" idx="1" hasCustomPrompt="1"/>
          </p:nvPr>
        </p:nvSpPr>
        <p:spPr>
          <a:xfrm>
            <a:off x="838200" y="1825625"/>
            <a:ext cx="5181600" cy="405936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Content Placeholder 3">
            <a:extLst>
              <a:ext uri="{FF2B5EF4-FFF2-40B4-BE49-F238E27FC236}">
                <a16:creationId xmlns:a16="http://schemas.microsoft.com/office/drawing/2014/main" id="{0B29A26C-206B-6344-8299-4A5F98C258A8}"/>
              </a:ext>
            </a:extLst>
          </p:cNvPr>
          <p:cNvSpPr>
            <a:spLocks noGrp="1"/>
          </p:cNvSpPr>
          <p:nvPr>
            <p:ph sz="half" idx="2" hasCustomPrompt="1"/>
          </p:nvPr>
        </p:nvSpPr>
        <p:spPr>
          <a:xfrm>
            <a:off x="6172200" y="1825625"/>
            <a:ext cx="5181600" cy="405936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3898669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(Enter) DEPARTMENT (ALL CAPS)</a:t>
            </a:r>
            <a:br>
              <a:rPr lang="en-US"/>
            </a:br>
            <a:r>
              <a:rPr lang="en-US"/>
              <a:t>(Enter) Division or Office (Mixed Case)</a:t>
            </a:r>
          </a:p>
          <a:p>
            <a:pPr>
              <a:defRPr/>
            </a:pPr>
            <a:endParaRPr lang="en-US"/>
          </a:p>
        </p:txBody>
      </p:sp>
    </p:spTree>
    <p:extLst>
      <p:ext uri="{BB962C8B-B14F-4D97-AF65-F5344CB8AC3E}">
        <p14:creationId xmlns:p14="http://schemas.microsoft.com/office/powerpoint/2010/main" val="588801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(Enter) DEPARTMENT (ALL CAPS)</a:t>
            </a:r>
            <a:br>
              <a:rPr lang="en-US"/>
            </a:br>
            <a:r>
              <a:rPr lang="en-US"/>
              <a:t>(Enter) Division or Office (Mixed Case)</a:t>
            </a:r>
          </a:p>
          <a:p>
            <a:pPr>
              <a:defRPr/>
            </a:pPr>
            <a:endParaRPr lang="en-US"/>
          </a:p>
        </p:txBody>
      </p:sp>
    </p:spTree>
    <p:extLst>
      <p:ext uri="{BB962C8B-B14F-4D97-AF65-F5344CB8AC3E}">
        <p14:creationId xmlns:p14="http://schemas.microsoft.com/office/powerpoint/2010/main" val="2347005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(Enter) DEPARTMENT (ALL CAPS)</a:t>
            </a:r>
            <a:br>
              <a:rPr lang="en-US"/>
            </a:br>
            <a:r>
              <a:rPr lang="en-US"/>
              <a:t>(Enter) Division or Office (Mixed Case)</a:t>
            </a:r>
          </a:p>
          <a:p>
            <a:pPr>
              <a:defRPr/>
            </a:pPr>
            <a:endParaRPr lang="en-US"/>
          </a:p>
        </p:txBody>
      </p:sp>
    </p:spTree>
    <p:extLst>
      <p:ext uri="{BB962C8B-B14F-4D97-AF65-F5344CB8AC3E}">
        <p14:creationId xmlns:p14="http://schemas.microsoft.com/office/powerpoint/2010/main" val="3180479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12192000"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6632" y="534315"/>
            <a:ext cx="10978736" cy="3351886"/>
          </a:xfrm>
        </p:spPr>
        <p:txBody>
          <a:bodyPr>
            <a:normAutofit/>
          </a:bodyPr>
          <a:lstStyle>
            <a:lvl1pPr algn="ctr">
              <a:defRPr sz="3300">
                <a:solidFill>
                  <a:srgbClr val="0854A2"/>
                </a:solidFill>
              </a:defRPr>
            </a:lvl1pPr>
          </a:lstStyle>
          <a:p>
            <a:r>
              <a:rPr lang="en-US"/>
              <a:t>Click to edit Master title style</a:t>
            </a:r>
          </a:p>
        </p:txBody>
      </p:sp>
      <p:sp>
        <p:nvSpPr>
          <p:cNvPr id="3" name="Subtitle 2"/>
          <p:cNvSpPr>
            <a:spLocks noGrp="1"/>
          </p:cNvSpPr>
          <p:nvPr>
            <p:ph type="subTitle" idx="1"/>
          </p:nvPr>
        </p:nvSpPr>
        <p:spPr>
          <a:xfrm>
            <a:off x="740867" y="5141809"/>
            <a:ext cx="10710269" cy="1486787"/>
          </a:xfrm>
        </p:spPr>
        <p:txBody>
          <a:bodyPr anchor="ctr">
            <a:normAutofit/>
          </a:bodyPr>
          <a:lstStyle>
            <a:lvl1pPr marL="0" indent="0" algn="ctr">
              <a:buNone/>
              <a:defRPr sz="1800" b="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788474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70EBD29F-7554-4A75-9427-659822E767B2}" type="slidenum">
              <a:rPr lang="en-US" altLang="en-US"/>
              <a:pPr>
                <a:defRPr/>
              </a:pPr>
              <a:t>‹#›</a:t>
            </a:fld>
            <a:endParaRPr lang="en-US" altLang="en-US"/>
          </a:p>
        </p:txBody>
      </p:sp>
    </p:spTree>
    <p:extLst>
      <p:ext uri="{BB962C8B-B14F-4D97-AF65-F5344CB8AC3E}">
        <p14:creationId xmlns:p14="http://schemas.microsoft.com/office/powerpoint/2010/main" val="2634323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1"/>
          </p:nvPr>
        </p:nvSpPr>
        <p:spPr>
          <a:xfrm>
            <a:off x="8168217" y="1835153"/>
            <a:ext cx="3426883" cy="2066925"/>
          </a:xfrm>
        </p:spPr>
        <p:txBody>
          <a:bodyPr/>
          <a:lstStyle>
            <a:lvl1pPr marL="2381" indent="0">
              <a:buFontTx/>
              <a:buNone/>
              <a:defRPr/>
            </a:lvl1pPr>
          </a:lstStyle>
          <a:p>
            <a:pPr lvl="0"/>
            <a:r>
              <a:rPr lang="en-US" noProof="0"/>
              <a:t>Click icon to add picture</a:t>
            </a:r>
          </a:p>
        </p:txBody>
      </p:sp>
      <p:sp>
        <p:nvSpPr>
          <p:cNvPr id="5" name="Slide Number Placeholder 5"/>
          <p:cNvSpPr>
            <a:spLocks noGrp="1"/>
          </p:cNvSpPr>
          <p:nvPr>
            <p:ph type="sldNum" sz="quarter" idx="12"/>
          </p:nvPr>
        </p:nvSpPr>
        <p:spPr/>
        <p:txBody>
          <a:bodyPr/>
          <a:lstStyle>
            <a:lvl1pPr>
              <a:defRPr/>
            </a:lvl1pPr>
          </a:lstStyle>
          <a:p>
            <a:pPr>
              <a:defRPr/>
            </a:pPr>
            <a:fld id="{438E31E2-BDFA-45D3-9826-B8819B934510}" type="slidenum">
              <a:rPr lang="en-US" altLang="en-US"/>
              <a:pPr>
                <a:defRPr/>
              </a:pPr>
              <a:t>‹#›</a:t>
            </a:fld>
            <a:endParaRPr lang="en-US" altLang="en-US"/>
          </a:p>
        </p:txBody>
      </p:sp>
    </p:spTree>
    <p:extLst>
      <p:ext uri="{BB962C8B-B14F-4D97-AF65-F5344CB8AC3E}">
        <p14:creationId xmlns:p14="http://schemas.microsoft.com/office/powerpoint/2010/main" val="249283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1A84B9-939B-4A7F-9075-B39B089F1CCB}"/>
              </a:ext>
            </a:extLst>
          </p:cNvPr>
          <p:cNvSpPr>
            <a:spLocks noGrp="1"/>
          </p:cNvSpPr>
          <p:nvPr>
            <p:ph type="dt" sz="half" idx="10"/>
          </p:nvPr>
        </p:nvSpPr>
        <p:spPr/>
        <p:txBody>
          <a:bodyPr/>
          <a:lstStyle/>
          <a:p>
            <a:fld id="{C8E95E3B-B76A-4C10-ABFF-C7BEA236E3B1}" type="datetimeFigureOut">
              <a:rPr lang="en-US" smtClean="0"/>
              <a:t>8/11/2022</a:t>
            </a:fld>
            <a:endParaRPr lang="en-US"/>
          </a:p>
        </p:txBody>
      </p:sp>
      <p:sp>
        <p:nvSpPr>
          <p:cNvPr id="3" name="Footer Placeholder 2">
            <a:extLst>
              <a:ext uri="{FF2B5EF4-FFF2-40B4-BE49-F238E27FC236}">
                <a16:creationId xmlns:a16="http://schemas.microsoft.com/office/drawing/2014/main" id="{F6E8D192-C8DA-4B26-88CC-AD126A23F2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59667B-A5DE-483D-9841-7E032BBEFE88}"/>
              </a:ext>
            </a:extLst>
          </p:cNvPr>
          <p:cNvSpPr>
            <a:spLocks noGrp="1"/>
          </p:cNvSpPr>
          <p:nvPr>
            <p:ph type="sldNum" sz="quarter" idx="12"/>
          </p:nvPr>
        </p:nvSpPr>
        <p:spPr/>
        <p:txBody>
          <a:bodyPr/>
          <a:lstStyle/>
          <a:p>
            <a:fld id="{815F505C-685B-45B0-B842-745385AB1CB1}" type="slidenum">
              <a:rPr lang="en-US" smtClean="0"/>
              <a:t>‹#›</a:t>
            </a:fld>
            <a:endParaRPr lang="en-US"/>
          </a:p>
        </p:txBody>
      </p:sp>
    </p:spTree>
    <p:extLst>
      <p:ext uri="{BB962C8B-B14F-4D97-AF65-F5344CB8AC3E}">
        <p14:creationId xmlns:p14="http://schemas.microsoft.com/office/powerpoint/2010/main" val="266385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B7A64-3E99-485E-AF85-4610C23368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B9DC08-DD47-411C-ABE2-DCE62F752051}"/>
              </a:ext>
            </a:extLst>
          </p:cNvPr>
          <p:cNvSpPr>
            <a:spLocks noGrp="1"/>
          </p:cNvSpPr>
          <p:nvPr>
            <p:ph type="dt" sz="half" idx="10"/>
          </p:nvPr>
        </p:nvSpPr>
        <p:spPr/>
        <p:txBody>
          <a:bodyPr/>
          <a:lstStyle/>
          <a:p>
            <a:fld id="{C8E95E3B-B76A-4C10-ABFF-C7BEA236E3B1}" type="datetimeFigureOut">
              <a:rPr lang="en-US" smtClean="0"/>
              <a:t>8/11/2022</a:t>
            </a:fld>
            <a:endParaRPr lang="en-US"/>
          </a:p>
        </p:txBody>
      </p:sp>
      <p:sp>
        <p:nvSpPr>
          <p:cNvPr id="4" name="Footer Placeholder 3">
            <a:extLst>
              <a:ext uri="{FF2B5EF4-FFF2-40B4-BE49-F238E27FC236}">
                <a16:creationId xmlns:a16="http://schemas.microsoft.com/office/drawing/2014/main" id="{2D0125CE-A5E9-4A81-96A9-72915C9966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A717FD-3BC7-405F-A45F-3923AC9F046D}"/>
              </a:ext>
            </a:extLst>
          </p:cNvPr>
          <p:cNvSpPr>
            <a:spLocks noGrp="1"/>
          </p:cNvSpPr>
          <p:nvPr>
            <p:ph type="sldNum" sz="quarter" idx="12"/>
          </p:nvPr>
        </p:nvSpPr>
        <p:spPr/>
        <p:txBody>
          <a:bodyPr/>
          <a:lstStyle/>
          <a:p>
            <a:fld id="{815F505C-685B-45B0-B842-745385AB1CB1}" type="slidenum">
              <a:rPr lang="en-US" smtClean="0"/>
              <a:t>‹#›</a:t>
            </a:fld>
            <a:endParaRPr lang="en-US"/>
          </a:p>
        </p:txBody>
      </p:sp>
    </p:spTree>
    <p:extLst>
      <p:ext uri="{BB962C8B-B14F-4D97-AF65-F5344CB8AC3E}">
        <p14:creationId xmlns:p14="http://schemas.microsoft.com/office/powerpoint/2010/main" val="42471807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51" y="6687499"/>
            <a:ext cx="12156440" cy="34925"/>
          </a:xfrm>
          <a:custGeom>
            <a:avLst/>
            <a:gdLst/>
            <a:ahLst/>
            <a:cxnLst/>
            <a:rect l="l" t="t" r="r" b="b"/>
            <a:pathLst>
              <a:path w="9117330" h="34925">
                <a:moveTo>
                  <a:pt x="9116720" y="0"/>
                </a:moveTo>
                <a:lnTo>
                  <a:pt x="0" y="0"/>
                </a:lnTo>
                <a:lnTo>
                  <a:pt x="0" y="34643"/>
                </a:lnTo>
                <a:lnTo>
                  <a:pt x="9068166" y="34643"/>
                </a:lnTo>
                <a:lnTo>
                  <a:pt x="9116720" y="0"/>
                </a:lnTo>
                <a:close/>
              </a:path>
            </a:pathLst>
          </a:custGeom>
          <a:solidFill>
            <a:srgbClr val="0992D1"/>
          </a:solidFill>
        </p:spPr>
        <p:txBody>
          <a:bodyPr wrap="square" lIns="0" tIns="0" rIns="0" bIns="0" rtlCol="0"/>
          <a:lstStyle/>
          <a:p>
            <a:endParaRPr sz="1013">
              <a:solidFill>
                <a:prstClr val="black"/>
              </a:solidFill>
            </a:endParaRPr>
          </a:p>
        </p:txBody>
      </p:sp>
      <p:sp>
        <p:nvSpPr>
          <p:cNvPr id="17" name="bk object 17"/>
          <p:cNvSpPr/>
          <p:nvPr/>
        </p:nvSpPr>
        <p:spPr>
          <a:xfrm>
            <a:off x="253" y="6843482"/>
            <a:ext cx="11885507" cy="0"/>
          </a:xfrm>
          <a:custGeom>
            <a:avLst/>
            <a:gdLst/>
            <a:ahLst/>
            <a:cxnLst/>
            <a:rect l="l" t="t" r="r" b="b"/>
            <a:pathLst>
              <a:path w="8914130">
                <a:moveTo>
                  <a:pt x="0" y="0"/>
                </a:moveTo>
                <a:lnTo>
                  <a:pt x="8913897" y="0"/>
                </a:lnTo>
              </a:path>
            </a:pathLst>
          </a:custGeom>
          <a:ln w="29032">
            <a:solidFill>
              <a:srgbClr val="0992D1"/>
            </a:solidFill>
          </a:ln>
        </p:spPr>
        <p:txBody>
          <a:bodyPr wrap="square" lIns="0" tIns="0" rIns="0" bIns="0" rtlCol="0"/>
          <a:lstStyle/>
          <a:p>
            <a:endParaRPr sz="1013">
              <a:solidFill>
                <a:prstClr val="black"/>
              </a:solidFill>
            </a:endParaRPr>
          </a:p>
        </p:txBody>
      </p:sp>
      <p:sp>
        <p:nvSpPr>
          <p:cNvPr id="18" name="bk object 18"/>
          <p:cNvSpPr/>
          <p:nvPr/>
        </p:nvSpPr>
        <p:spPr>
          <a:xfrm>
            <a:off x="254" y="6722138"/>
            <a:ext cx="12091247" cy="107314"/>
          </a:xfrm>
          <a:custGeom>
            <a:avLst/>
            <a:gdLst/>
            <a:ahLst/>
            <a:cxnLst/>
            <a:rect l="l" t="t" r="r" b="b"/>
            <a:pathLst>
              <a:path w="9068435" h="107315">
                <a:moveTo>
                  <a:pt x="9068166" y="0"/>
                </a:moveTo>
                <a:lnTo>
                  <a:pt x="0" y="0"/>
                </a:lnTo>
                <a:lnTo>
                  <a:pt x="0" y="106827"/>
                </a:lnTo>
                <a:lnTo>
                  <a:pt x="8913936" y="106827"/>
                </a:lnTo>
                <a:lnTo>
                  <a:pt x="9068166" y="0"/>
                </a:lnTo>
                <a:close/>
              </a:path>
            </a:pathLst>
          </a:custGeom>
          <a:solidFill>
            <a:srgbClr val="0D60AD"/>
          </a:solidFill>
        </p:spPr>
        <p:txBody>
          <a:bodyPr wrap="square" lIns="0" tIns="0" rIns="0" bIns="0" rtlCol="0"/>
          <a:lstStyle/>
          <a:p>
            <a:endParaRPr sz="1013">
              <a:solidFill>
                <a:prstClr val="black"/>
              </a:solidFill>
            </a:endParaRPr>
          </a:p>
        </p:txBody>
      </p:sp>
      <p:sp>
        <p:nvSpPr>
          <p:cNvPr id="19" name="bk object 19"/>
          <p:cNvSpPr/>
          <p:nvPr/>
        </p:nvSpPr>
        <p:spPr>
          <a:xfrm>
            <a:off x="11607505" y="6384346"/>
            <a:ext cx="579120" cy="387350"/>
          </a:xfrm>
          <a:custGeom>
            <a:avLst/>
            <a:gdLst/>
            <a:ahLst/>
            <a:cxnLst/>
            <a:rect l="l" t="t" r="r" b="b"/>
            <a:pathLst>
              <a:path w="434340" h="387350">
                <a:moveTo>
                  <a:pt x="434127" y="0"/>
                </a:moveTo>
                <a:lnTo>
                  <a:pt x="202783" y="0"/>
                </a:lnTo>
                <a:lnTo>
                  <a:pt x="0" y="386875"/>
                </a:lnTo>
                <a:lnTo>
                  <a:pt x="48553" y="386875"/>
                </a:lnTo>
                <a:lnTo>
                  <a:pt x="202783" y="92378"/>
                </a:lnTo>
                <a:lnTo>
                  <a:pt x="434127" y="92378"/>
                </a:lnTo>
                <a:lnTo>
                  <a:pt x="434127" y="0"/>
                </a:lnTo>
                <a:close/>
              </a:path>
            </a:pathLst>
          </a:custGeom>
          <a:solidFill>
            <a:srgbClr val="0992D1"/>
          </a:solidFill>
        </p:spPr>
        <p:txBody>
          <a:bodyPr wrap="square" lIns="0" tIns="0" rIns="0" bIns="0" rtlCol="0"/>
          <a:lstStyle/>
          <a:p>
            <a:endParaRPr sz="1013">
              <a:solidFill>
                <a:prstClr val="black"/>
              </a:solidFill>
            </a:endParaRPr>
          </a:p>
        </p:txBody>
      </p:sp>
      <p:sp>
        <p:nvSpPr>
          <p:cNvPr id="20" name="bk object 20"/>
          <p:cNvSpPr/>
          <p:nvPr/>
        </p:nvSpPr>
        <p:spPr>
          <a:xfrm>
            <a:off x="11611440" y="6771227"/>
            <a:ext cx="575733" cy="86995"/>
          </a:xfrm>
          <a:custGeom>
            <a:avLst/>
            <a:gdLst/>
            <a:ahLst/>
            <a:cxnLst/>
            <a:rect l="l" t="t" r="r" b="b"/>
            <a:pathLst>
              <a:path w="431800" h="86995">
                <a:moveTo>
                  <a:pt x="431177" y="0"/>
                </a:moveTo>
                <a:lnTo>
                  <a:pt x="45603" y="0"/>
                </a:lnTo>
                <a:lnTo>
                  <a:pt x="0" y="86776"/>
                </a:lnTo>
                <a:lnTo>
                  <a:pt x="431177" y="86776"/>
                </a:lnTo>
                <a:lnTo>
                  <a:pt x="431177" y="0"/>
                </a:lnTo>
                <a:close/>
              </a:path>
            </a:pathLst>
          </a:custGeom>
          <a:solidFill>
            <a:srgbClr val="0981C4"/>
          </a:solidFill>
        </p:spPr>
        <p:txBody>
          <a:bodyPr wrap="square" lIns="0" tIns="0" rIns="0" bIns="0" rtlCol="0"/>
          <a:lstStyle/>
          <a:p>
            <a:endParaRPr sz="1013">
              <a:solidFill>
                <a:prstClr val="black"/>
              </a:solidFill>
            </a:endParaRPr>
          </a:p>
        </p:txBody>
      </p:sp>
      <p:sp>
        <p:nvSpPr>
          <p:cNvPr id="21" name="bk object 21"/>
          <p:cNvSpPr/>
          <p:nvPr/>
        </p:nvSpPr>
        <p:spPr>
          <a:xfrm>
            <a:off x="11672248" y="6476725"/>
            <a:ext cx="514773" cy="294640"/>
          </a:xfrm>
          <a:custGeom>
            <a:avLst/>
            <a:gdLst/>
            <a:ahLst/>
            <a:cxnLst/>
            <a:rect l="l" t="t" r="r" b="b"/>
            <a:pathLst>
              <a:path w="386079" h="294640">
                <a:moveTo>
                  <a:pt x="385573" y="0"/>
                </a:moveTo>
                <a:lnTo>
                  <a:pt x="154229" y="0"/>
                </a:lnTo>
                <a:lnTo>
                  <a:pt x="0" y="294496"/>
                </a:lnTo>
                <a:lnTo>
                  <a:pt x="385573" y="294496"/>
                </a:lnTo>
                <a:lnTo>
                  <a:pt x="385573" y="0"/>
                </a:lnTo>
                <a:close/>
              </a:path>
            </a:pathLst>
          </a:custGeom>
          <a:solidFill>
            <a:srgbClr val="0D60AD"/>
          </a:solidFill>
        </p:spPr>
        <p:txBody>
          <a:bodyPr wrap="square" lIns="0" tIns="0" rIns="0" bIns="0" rtlCol="0"/>
          <a:lstStyle/>
          <a:p>
            <a:endParaRPr sz="1013">
              <a:solidFill>
                <a:prstClr val="black"/>
              </a:solidFill>
            </a:endParaRPr>
          </a:p>
        </p:txBody>
      </p:sp>
      <p:sp>
        <p:nvSpPr>
          <p:cNvPr id="22" name="bk object 22"/>
          <p:cNvSpPr/>
          <p:nvPr/>
        </p:nvSpPr>
        <p:spPr>
          <a:xfrm>
            <a:off x="9958586" y="6254421"/>
            <a:ext cx="1576567" cy="300263"/>
          </a:xfrm>
          <a:prstGeom prst="rect">
            <a:avLst/>
          </a:prstGeom>
          <a:blipFill>
            <a:blip r:embed="rId2" cstate="print"/>
            <a:stretch>
              <a:fillRect/>
            </a:stretch>
          </a:blipFill>
        </p:spPr>
        <p:txBody>
          <a:bodyPr wrap="square" lIns="0" tIns="0" rIns="0" bIns="0" rtlCol="0"/>
          <a:lstStyle/>
          <a:p>
            <a:endParaRPr sz="1013">
              <a:solidFill>
                <a:prstClr val="black"/>
              </a:solidFill>
            </a:endParaRPr>
          </a:p>
        </p:txBody>
      </p:sp>
      <p:sp>
        <p:nvSpPr>
          <p:cNvPr id="23" name="bk object 23"/>
          <p:cNvSpPr/>
          <p:nvPr/>
        </p:nvSpPr>
        <p:spPr>
          <a:xfrm>
            <a:off x="11428524" y="6488278"/>
            <a:ext cx="68544" cy="60630"/>
          </a:xfrm>
          <a:prstGeom prst="rect">
            <a:avLst/>
          </a:prstGeom>
          <a:blipFill>
            <a:blip r:embed="rId3" cstate="print"/>
            <a:stretch>
              <a:fillRect/>
            </a:stretch>
          </a:blipFill>
        </p:spPr>
        <p:txBody>
          <a:bodyPr wrap="square" lIns="0" tIns="0" rIns="0" bIns="0" rtlCol="0"/>
          <a:lstStyle/>
          <a:p>
            <a:endParaRPr sz="1013">
              <a:solidFill>
                <a:prstClr val="black"/>
              </a:solidFill>
            </a:endParaRPr>
          </a:p>
        </p:txBody>
      </p:sp>
      <p:sp>
        <p:nvSpPr>
          <p:cNvPr id="24" name="bk object 24"/>
          <p:cNvSpPr/>
          <p:nvPr/>
        </p:nvSpPr>
        <p:spPr>
          <a:xfrm>
            <a:off x="9943351" y="6494048"/>
            <a:ext cx="68544" cy="60630"/>
          </a:xfrm>
          <a:prstGeom prst="rect">
            <a:avLst/>
          </a:prstGeom>
          <a:blipFill>
            <a:blip r:embed="rId4" cstate="print"/>
            <a:stretch>
              <a:fillRect/>
            </a:stretch>
          </a:blipFill>
        </p:spPr>
        <p:txBody>
          <a:bodyPr wrap="square" lIns="0" tIns="0" rIns="0" bIns="0" rtlCol="0"/>
          <a:lstStyle/>
          <a:p>
            <a:endParaRPr sz="1013">
              <a:solidFill>
                <a:prstClr val="black"/>
              </a:solidFill>
            </a:endParaRPr>
          </a:p>
        </p:txBody>
      </p:sp>
      <p:sp>
        <p:nvSpPr>
          <p:cNvPr id="25" name="bk object 25"/>
          <p:cNvSpPr/>
          <p:nvPr/>
        </p:nvSpPr>
        <p:spPr>
          <a:xfrm>
            <a:off x="9973816" y="6488278"/>
            <a:ext cx="68544" cy="60630"/>
          </a:xfrm>
          <a:prstGeom prst="rect">
            <a:avLst/>
          </a:prstGeom>
          <a:blipFill>
            <a:blip r:embed="rId5" cstate="print"/>
            <a:stretch>
              <a:fillRect/>
            </a:stretch>
          </a:blipFill>
        </p:spPr>
        <p:txBody>
          <a:bodyPr wrap="square" lIns="0" tIns="0" rIns="0" bIns="0" rtlCol="0"/>
          <a:lstStyle/>
          <a:p>
            <a:endParaRPr sz="1013">
              <a:solidFill>
                <a:prstClr val="black"/>
              </a:solidFill>
            </a:endParaRPr>
          </a:p>
        </p:txBody>
      </p:sp>
      <p:sp>
        <p:nvSpPr>
          <p:cNvPr id="26" name="bk object 26"/>
          <p:cNvSpPr/>
          <p:nvPr/>
        </p:nvSpPr>
        <p:spPr>
          <a:xfrm>
            <a:off x="10385098" y="6566235"/>
            <a:ext cx="704505" cy="60631"/>
          </a:xfrm>
          <a:prstGeom prst="rect">
            <a:avLst/>
          </a:prstGeom>
          <a:blipFill>
            <a:blip r:embed="rId6" cstate="print"/>
            <a:stretch>
              <a:fillRect/>
            </a:stretch>
          </a:blipFill>
        </p:spPr>
        <p:txBody>
          <a:bodyPr wrap="square" lIns="0" tIns="0" rIns="0" bIns="0" rtlCol="0"/>
          <a:lstStyle/>
          <a:p>
            <a:endParaRPr sz="1013">
              <a:solidFill>
                <a:prstClr val="black"/>
              </a:solidFill>
            </a:endParaRPr>
          </a:p>
        </p:txBody>
      </p:sp>
      <p:sp>
        <p:nvSpPr>
          <p:cNvPr id="27" name="bk object 27"/>
          <p:cNvSpPr/>
          <p:nvPr/>
        </p:nvSpPr>
        <p:spPr>
          <a:xfrm>
            <a:off x="3" y="120646"/>
            <a:ext cx="9261687" cy="92075"/>
          </a:xfrm>
          <a:custGeom>
            <a:avLst/>
            <a:gdLst/>
            <a:ahLst/>
            <a:cxnLst/>
            <a:rect l="l" t="t" r="r" b="b"/>
            <a:pathLst>
              <a:path w="6946265" h="92075">
                <a:moveTo>
                  <a:pt x="6946042" y="0"/>
                </a:moveTo>
                <a:lnTo>
                  <a:pt x="0" y="0"/>
                </a:lnTo>
                <a:lnTo>
                  <a:pt x="0" y="91635"/>
                </a:lnTo>
                <a:lnTo>
                  <a:pt x="6897488" y="91635"/>
                </a:lnTo>
                <a:lnTo>
                  <a:pt x="6946042" y="0"/>
                </a:lnTo>
                <a:close/>
              </a:path>
            </a:pathLst>
          </a:custGeom>
          <a:solidFill>
            <a:srgbClr val="0092D2"/>
          </a:solidFill>
        </p:spPr>
        <p:txBody>
          <a:bodyPr wrap="square" lIns="0" tIns="0" rIns="0" bIns="0" rtlCol="0"/>
          <a:lstStyle/>
          <a:p>
            <a:endParaRPr sz="1013">
              <a:solidFill>
                <a:prstClr val="black"/>
              </a:solidFill>
            </a:endParaRPr>
          </a:p>
        </p:txBody>
      </p:sp>
      <p:sp>
        <p:nvSpPr>
          <p:cNvPr id="28" name="bk object 28"/>
          <p:cNvSpPr/>
          <p:nvPr/>
        </p:nvSpPr>
        <p:spPr>
          <a:xfrm>
            <a:off x="3" y="212281"/>
            <a:ext cx="9261687" cy="384175"/>
          </a:xfrm>
          <a:custGeom>
            <a:avLst/>
            <a:gdLst/>
            <a:ahLst/>
            <a:cxnLst/>
            <a:rect l="l" t="t" r="r" b="b"/>
            <a:pathLst>
              <a:path w="6946265" h="384175">
                <a:moveTo>
                  <a:pt x="6946042" y="0"/>
                </a:moveTo>
                <a:lnTo>
                  <a:pt x="6897488" y="0"/>
                </a:lnTo>
                <a:lnTo>
                  <a:pt x="6743258" y="292087"/>
                </a:lnTo>
                <a:lnTo>
                  <a:pt x="0" y="292087"/>
                </a:lnTo>
                <a:lnTo>
                  <a:pt x="0" y="383721"/>
                </a:lnTo>
                <a:lnTo>
                  <a:pt x="6743258" y="383721"/>
                </a:lnTo>
                <a:lnTo>
                  <a:pt x="6946042" y="0"/>
                </a:lnTo>
                <a:close/>
              </a:path>
            </a:pathLst>
          </a:custGeom>
          <a:solidFill>
            <a:srgbClr val="0092D2"/>
          </a:solidFill>
        </p:spPr>
        <p:txBody>
          <a:bodyPr wrap="square" lIns="0" tIns="0" rIns="0" bIns="0" rtlCol="0"/>
          <a:lstStyle/>
          <a:p>
            <a:endParaRPr sz="1013">
              <a:solidFill>
                <a:prstClr val="black"/>
              </a:solidFill>
            </a:endParaRPr>
          </a:p>
        </p:txBody>
      </p:sp>
      <p:sp>
        <p:nvSpPr>
          <p:cNvPr id="29" name="bk object 29"/>
          <p:cNvSpPr/>
          <p:nvPr/>
        </p:nvSpPr>
        <p:spPr>
          <a:xfrm>
            <a:off x="3" y="212276"/>
            <a:ext cx="9197340" cy="292100"/>
          </a:xfrm>
          <a:custGeom>
            <a:avLst/>
            <a:gdLst/>
            <a:ahLst/>
            <a:cxnLst/>
            <a:rect l="l" t="t" r="r" b="b"/>
            <a:pathLst>
              <a:path w="6898005" h="292100">
                <a:moveTo>
                  <a:pt x="6897488" y="0"/>
                </a:moveTo>
                <a:lnTo>
                  <a:pt x="0" y="0"/>
                </a:lnTo>
                <a:lnTo>
                  <a:pt x="0" y="292087"/>
                </a:lnTo>
                <a:lnTo>
                  <a:pt x="6743258" y="292087"/>
                </a:lnTo>
                <a:lnTo>
                  <a:pt x="6897488" y="0"/>
                </a:lnTo>
                <a:close/>
              </a:path>
            </a:pathLst>
          </a:custGeom>
          <a:solidFill>
            <a:srgbClr val="005FAD"/>
          </a:solidFill>
        </p:spPr>
        <p:txBody>
          <a:bodyPr wrap="square" lIns="0" tIns="0" rIns="0" bIns="0" rtlCol="0"/>
          <a:lstStyle/>
          <a:p>
            <a:endParaRPr sz="1013">
              <a:solidFill>
                <a:prstClr val="black"/>
              </a:solidFill>
            </a:endParaRPr>
          </a:p>
        </p:txBody>
      </p:sp>
      <p:sp>
        <p:nvSpPr>
          <p:cNvPr id="30" name="bk object 30"/>
          <p:cNvSpPr/>
          <p:nvPr/>
        </p:nvSpPr>
        <p:spPr>
          <a:xfrm>
            <a:off x="4" y="638951"/>
            <a:ext cx="12186073" cy="66040"/>
          </a:xfrm>
          <a:custGeom>
            <a:avLst/>
            <a:gdLst/>
            <a:ahLst/>
            <a:cxnLst/>
            <a:rect l="l" t="t" r="r" b="b"/>
            <a:pathLst>
              <a:path w="9139555" h="66040">
                <a:moveTo>
                  <a:pt x="0" y="65862"/>
                </a:moveTo>
                <a:lnTo>
                  <a:pt x="9139529" y="65862"/>
                </a:lnTo>
                <a:lnTo>
                  <a:pt x="9139529" y="0"/>
                </a:lnTo>
                <a:lnTo>
                  <a:pt x="0" y="0"/>
                </a:lnTo>
                <a:lnTo>
                  <a:pt x="0" y="65862"/>
                </a:lnTo>
                <a:close/>
              </a:path>
            </a:pathLst>
          </a:custGeom>
          <a:solidFill>
            <a:srgbClr val="0092D2"/>
          </a:solidFill>
        </p:spPr>
        <p:txBody>
          <a:bodyPr wrap="square" lIns="0" tIns="0" rIns="0" bIns="0" rtlCol="0"/>
          <a:lstStyle/>
          <a:p>
            <a:endParaRPr sz="1013">
              <a:solidFill>
                <a:prstClr val="black"/>
              </a:solidFill>
            </a:endParaRPr>
          </a:p>
        </p:txBody>
      </p:sp>
      <p:sp>
        <p:nvSpPr>
          <p:cNvPr id="31" name="bk object 31"/>
          <p:cNvSpPr/>
          <p:nvPr/>
        </p:nvSpPr>
        <p:spPr>
          <a:xfrm>
            <a:off x="8878019" y="120641"/>
            <a:ext cx="3308020" cy="475356"/>
          </a:xfrm>
          <a:prstGeom prst="rect">
            <a:avLst/>
          </a:prstGeom>
          <a:blipFill>
            <a:blip r:embed="rId7" cstate="print"/>
            <a:stretch>
              <a:fillRect/>
            </a:stretch>
          </a:blipFill>
        </p:spPr>
        <p:txBody>
          <a:bodyPr wrap="square" lIns="0" tIns="0" rIns="0" bIns="0" rtlCol="0"/>
          <a:lstStyle/>
          <a:p>
            <a:endParaRPr sz="1013">
              <a:solidFill>
                <a:prstClr val="black"/>
              </a:solidFill>
            </a:endParaRPr>
          </a:p>
        </p:txBody>
      </p:sp>
      <p:sp>
        <p:nvSpPr>
          <p:cNvPr id="2" name="Holder 2"/>
          <p:cNvSpPr>
            <a:spLocks noGrp="1"/>
          </p:cNvSpPr>
          <p:nvPr>
            <p:ph type="title"/>
          </p:nvPr>
        </p:nvSpPr>
        <p:spPr/>
        <p:txBody>
          <a:bodyPr lIns="0" tIns="0" rIns="0" bIns="0"/>
          <a:lstStyle>
            <a:lvl1pPr>
              <a:defRPr sz="1800" b="1" i="0">
                <a:solidFill>
                  <a:srgbClr val="0853A1"/>
                </a:solidFill>
                <a:latin typeface="Calibri"/>
                <a:cs typeface="Calibri"/>
              </a:defRPr>
            </a:lvl1pPr>
          </a:lstStyle>
          <a:p>
            <a:r>
              <a:rPr lang="en-US"/>
              <a:t>Click to edit Master title style</a:t>
            </a:r>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pPr lvl="0"/>
            <a:r>
              <a:rPr lang="en-US"/>
              <a:t>Edit Master text styles</a:t>
            </a: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pPr lvl="0"/>
            <a:r>
              <a:rPr lang="en-US"/>
              <a:t>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8/11/2022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62188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p:cNvSpPr/>
          <p:nvPr/>
        </p:nvSpPr>
        <p:spPr>
          <a:xfrm>
            <a:off x="21"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1519"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633">
                <a:solidFill>
                  <a:srgbClr val="FFFFFF"/>
                </a:solidFill>
              </a:defRPr>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Date Placeholder 4"/>
          <p:cNvSpPr>
            <a:spLocks noGrp="1"/>
          </p:cNvSpPr>
          <p:nvPr>
            <p:ph type="dt" sz="half" idx="10"/>
          </p:nvPr>
        </p:nvSpPr>
        <p:spPr>
          <a:xfrm>
            <a:off x="465515" y="6459791"/>
            <a:ext cx="2618511" cy="365125"/>
          </a:xfrm>
        </p:spPr>
        <p:txBody>
          <a:bodyPr/>
          <a:lstStyle>
            <a:lvl1pPr algn="l">
              <a:defRPr/>
            </a:lvl1pPr>
          </a:lstStyle>
          <a:p>
            <a:fld id="{D6D49C52-ED08-4079-8D55-B086F707848A}" type="datetime1">
              <a:rPr lang="en-US" smtClean="0"/>
              <a:t>8/11/2022</a:t>
            </a:fld>
            <a:endParaRPr lang="en-US"/>
          </a:p>
        </p:txBody>
      </p:sp>
      <p:sp>
        <p:nvSpPr>
          <p:cNvPr id="6" name="Footer Placeholder 5"/>
          <p:cNvSpPr>
            <a:spLocks noGrp="1"/>
          </p:cNvSpPr>
          <p:nvPr>
            <p:ph type="ftr" sz="quarter" idx="11"/>
          </p:nvPr>
        </p:nvSpPr>
        <p:spPr>
          <a:xfrm>
            <a:off x="4800600" y="6459791"/>
            <a:ext cx="4648200" cy="365125"/>
          </a:xfrm>
        </p:spPr>
        <p:txBody>
          <a:bodyPr/>
          <a:lstStyle>
            <a:lvl1pPr algn="l">
              <a:defRPr>
                <a:solidFill>
                  <a:schemeClr val="tx2"/>
                </a:solidFill>
              </a:defRPr>
            </a:lvl1pPr>
          </a:lstStyle>
          <a:p>
            <a:r>
              <a:rPr lang="en-US"/>
              <a:t>MacNeil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8A82412-32CE-44C9-A48F-09182CDFB011}" type="slidenum">
              <a:rPr lang="en-US" smtClean="0"/>
              <a:t>‹#›</a:t>
            </a:fld>
            <a:endParaRPr lang="en-US"/>
          </a:p>
        </p:txBody>
      </p:sp>
    </p:spTree>
    <p:extLst>
      <p:ext uri="{BB962C8B-B14F-4D97-AF65-F5344CB8AC3E}">
        <p14:creationId xmlns:p14="http://schemas.microsoft.com/office/powerpoint/2010/main" val="752140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CD82B4-65E8-BB46-86E1-6ED6976E88E0}"/>
              </a:ext>
            </a:extLst>
          </p:cNvPr>
          <p:cNvPicPr>
            <a:picLocks noChangeAspect="1"/>
          </p:cNvPicPr>
          <p:nvPr userDrawn="1"/>
        </p:nvPicPr>
        <p:blipFill>
          <a:blip r:embed="rId2"/>
          <a:srcRect/>
          <a:stretch/>
        </p:blipFill>
        <p:spPr>
          <a:xfrm>
            <a:off x="0" y="0"/>
            <a:ext cx="12192000" cy="6858000"/>
          </a:xfrm>
          <a:prstGeom prst="rect">
            <a:avLst/>
          </a:prstGeom>
        </p:spPr>
      </p:pic>
      <p:sp>
        <p:nvSpPr>
          <p:cNvPr id="11" name="Slide Number Placeholder 5">
            <a:extLst>
              <a:ext uri="{FF2B5EF4-FFF2-40B4-BE49-F238E27FC236}">
                <a16:creationId xmlns:a16="http://schemas.microsoft.com/office/drawing/2014/main" id="{9B6DBFBC-95BD-BE41-B158-FB8732847D34}"/>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38692B32-7DD0-6840-9D76-89EA118035DF}"/>
              </a:ext>
            </a:extLst>
          </p:cNvPr>
          <p:cNvSpPr>
            <a:spLocks noGrp="1"/>
          </p:cNvSpPr>
          <p:nvPr>
            <p:ph type="title" hasCustomPrompt="1"/>
          </p:nvPr>
        </p:nvSpPr>
        <p:spPr>
          <a:xfrm>
            <a:off x="839788" y="365125"/>
            <a:ext cx="10515600" cy="1325563"/>
          </a:xfrm>
        </p:spPr>
        <p:txBody>
          <a:bodyPr>
            <a:noAutofit/>
          </a:bodyPr>
          <a:lstStyle>
            <a:lvl1pPr>
              <a:defRPr>
                <a:solidFill>
                  <a:srgbClr val="EA5E29"/>
                </a:solidFill>
              </a:defRPr>
            </a:lvl1pPr>
          </a:lstStyle>
          <a:p>
            <a:r>
              <a:rPr lang="en-US"/>
              <a:t>Set Title Font Between 35-55pt</a:t>
            </a:r>
          </a:p>
        </p:txBody>
      </p:sp>
      <p:sp>
        <p:nvSpPr>
          <p:cNvPr id="3" name="Text Placeholder 2">
            <a:extLst>
              <a:ext uri="{FF2B5EF4-FFF2-40B4-BE49-F238E27FC236}">
                <a16:creationId xmlns:a16="http://schemas.microsoft.com/office/drawing/2014/main" id="{4F030410-7F4A-1944-82BA-5B23A02F5989}"/>
              </a:ext>
            </a:extLst>
          </p:cNvPr>
          <p:cNvSpPr>
            <a:spLocks noGrp="1"/>
          </p:cNvSpPr>
          <p:nvPr>
            <p:ph type="body" idx="1" hasCustomPrompt="1"/>
          </p:nvPr>
        </p:nvSpPr>
        <p:spPr>
          <a:xfrm>
            <a:off x="839788" y="1681163"/>
            <a:ext cx="5157787" cy="823912"/>
          </a:xfrm>
        </p:spPr>
        <p:txBody>
          <a:bodyPr anchor="b">
            <a:noAutofit/>
          </a:bodyPr>
          <a:lstStyle>
            <a:lvl1pPr marL="0" indent="0">
              <a:buNone/>
              <a:defRPr sz="2400" b="1">
                <a:solidFill>
                  <a:srgbClr val="EA5E2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4" name="Content Placeholder 3">
            <a:extLst>
              <a:ext uri="{FF2B5EF4-FFF2-40B4-BE49-F238E27FC236}">
                <a16:creationId xmlns:a16="http://schemas.microsoft.com/office/drawing/2014/main" id="{4BA032C3-928A-2E48-8545-6F8C5D5B08D7}"/>
              </a:ext>
            </a:extLst>
          </p:cNvPr>
          <p:cNvSpPr>
            <a:spLocks noGrp="1"/>
          </p:cNvSpPr>
          <p:nvPr>
            <p:ph sz="half" idx="2" hasCustomPrompt="1"/>
          </p:nvPr>
        </p:nvSpPr>
        <p:spPr>
          <a:xfrm>
            <a:off x="839788" y="2505075"/>
            <a:ext cx="5157787" cy="337991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5" name="Text Placeholder 4">
            <a:extLst>
              <a:ext uri="{FF2B5EF4-FFF2-40B4-BE49-F238E27FC236}">
                <a16:creationId xmlns:a16="http://schemas.microsoft.com/office/drawing/2014/main" id="{749BD89F-CFE6-0140-B528-E416CD2A23BE}"/>
              </a:ext>
            </a:extLst>
          </p:cNvPr>
          <p:cNvSpPr>
            <a:spLocks noGrp="1"/>
          </p:cNvSpPr>
          <p:nvPr>
            <p:ph type="body" sz="quarter" idx="3" hasCustomPrompt="1"/>
          </p:nvPr>
        </p:nvSpPr>
        <p:spPr>
          <a:xfrm>
            <a:off x="6172200" y="1681163"/>
            <a:ext cx="5183188" cy="823912"/>
          </a:xfrm>
        </p:spPr>
        <p:txBody>
          <a:bodyPr anchor="b">
            <a:noAutofit/>
          </a:bodyPr>
          <a:lstStyle>
            <a:lvl1pPr marL="0" indent="0">
              <a:buNone/>
              <a:defRPr sz="2400" b="1">
                <a:solidFill>
                  <a:srgbClr val="EA5E2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6" name="Content Placeholder 5">
            <a:extLst>
              <a:ext uri="{FF2B5EF4-FFF2-40B4-BE49-F238E27FC236}">
                <a16:creationId xmlns:a16="http://schemas.microsoft.com/office/drawing/2014/main" id="{6A640DDA-050A-E441-9554-2DBE7591064D}"/>
              </a:ext>
            </a:extLst>
          </p:cNvPr>
          <p:cNvSpPr>
            <a:spLocks noGrp="1"/>
          </p:cNvSpPr>
          <p:nvPr>
            <p:ph sz="quarter" idx="4" hasCustomPrompt="1"/>
          </p:nvPr>
        </p:nvSpPr>
        <p:spPr>
          <a:xfrm>
            <a:off x="6172200" y="2505075"/>
            <a:ext cx="5183188" cy="337991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7861238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914400" y="521383"/>
            <a:ext cx="10363200" cy="436632"/>
          </a:xfrm>
          <a:prstGeom prst="rect">
            <a:avLst/>
          </a:prstGeom>
        </p:spPr>
        <p:txBody>
          <a:bodyPr/>
          <a:lstStyle>
            <a:lvl1pPr algn="ctr">
              <a:defRPr b="1" i="0">
                <a:solidFill>
                  <a:srgbClr val="0050A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8" name="Subtitle 2"/>
          <p:cNvSpPr>
            <a:spLocks noGrp="1"/>
          </p:cNvSpPr>
          <p:nvPr>
            <p:ph type="subTitle" idx="1"/>
          </p:nvPr>
        </p:nvSpPr>
        <p:spPr>
          <a:xfrm>
            <a:off x="1828800" y="1168947"/>
            <a:ext cx="8534400" cy="478183"/>
          </a:xfrm>
          <a:prstGeom prst="rect">
            <a:avLst/>
          </a:prstGeom>
        </p:spPr>
        <p:txBody>
          <a:bodyPr/>
          <a:lstStyle>
            <a:lvl1pPr marL="0" indent="0" algn="ctr">
              <a:buNone/>
              <a:defRPr sz="1950" b="0">
                <a:solidFill>
                  <a:srgbClr val="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subtitle style</a:t>
            </a:r>
          </a:p>
        </p:txBody>
      </p:sp>
    </p:spTree>
    <p:extLst>
      <p:ext uri="{BB962C8B-B14F-4D97-AF65-F5344CB8AC3E}">
        <p14:creationId xmlns:p14="http://schemas.microsoft.com/office/powerpoint/2010/main" val="3676116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1169A5-570E-6E47-8B44-465CDDA6084A}"/>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90A09872-845A-144A-B6E6-5BE32F03C254}"/>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BDBE336E-6AA0-154E-B50C-A797F984307C}"/>
              </a:ext>
            </a:extLst>
          </p:cNvPr>
          <p:cNvSpPr>
            <a:spLocks noGrp="1"/>
          </p:cNvSpPr>
          <p:nvPr>
            <p:ph type="title" hasCustomPrompt="1"/>
          </p:nvPr>
        </p:nvSpPr>
        <p:spPr/>
        <p:txBody>
          <a:bodyPr>
            <a:noAutofit/>
          </a:bodyPr>
          <a:lstStyle>
            <a:lvl1pPr>
              <a:defRPr>
                <a:solidFill>
                  <a:srgbClr val="EA5E29"/>
                </a:solidFill>
              </a:defRPr>
            </a:lvl1pPr>
          </a:lstStyle>
          <a:p>
            <a:r>
              <a:rPr lang="en-US"/>
              <a:t>Set Title Font Between 35-55pt</a:t>
            </a:r>
          </a:p>
        </p:txBody>
      </p:sp>
    </p:spTree>
    <p:extLst>
      <p:ext uri="{BB962C8B-B14F-4D97-AF65-F5344CB8AC3E}">
        <p14:creationId xmlns:p14="http://schemas.microsoft.com/office/powerpoint/2010/main" val="1322764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741D57-1803-3F44-9759-DE79FD093806}"/>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713CA1E7-3D9B-884F-98FA-9775E26D36D8}"/>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779514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84585C-4DEB-4C41-8261-66D6C195C528}"/>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A33B9628-2A63-2043-9A11-CAEC1F373932}"/>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5641AE26-5A3C-5D4F-A744-CDFB9BEF377C}"/>
              </a:ext>
            </a:extLst>
          </p:cNvPr>
          <p:cNvSpPr>
            <a:spLocks noGrp="1"/>
          </p:cNvSpPr>
          <p:nvPr>
            <p:ph type="title" hasCustomPrompt="1"/>
          </p:nvPr>
        </p:nvSpPr>
        <p:spPr>
          <a:xfrm>
            <a:off x="839788" y="457200"/>
            <a:ext cx="3932237" cy="1600200"/>
          </a:xfrm>
        </p:spPr>
        <p:txBody>
          <a:bodyPr anchor="b">
            <a:noAutofit/>
          </a:bodyPr>
          <a:lstStyle>
            <a:lvl1pPr>
              <a:defRPr sz="3200">
                <a:solidFill>
                  <a:srgbClr val="EA5E29"/>
                </a:solidFill>
              </a:defRPr>
            </a:lvl1pPr>
          </a:lstStyle>
          <a:p>
            <a:r>
              <a:rPr lang="en-US"/>
              <a:t>Set Title Font Between 30-40pt</a:t>
            </a:r>
          </a:p>
        </p:txBody>
      </p:sp>
      <p:sp>
        <p:nvSpPr>
          <p:cNvPr id="3" name="Content Placeholder 2">
            <a:extLst>
              <a:ext uri="{FF2B5EF4-FFF2-40B4-BE49-F238E27FC236}">
                <a16:creationId xmlns:a16="http://schemas.microsoft.com/office/drawing/2014/main" id="{4AA1C979-822C-924E-B3FB-A0287605888A}"/>
              </a:ext>
            </a:extLst>
          </p:cNvPr>
          <p:cNvSpPr>
            <a:spLocks noGrp="1"/>
          </p:cNvSpPr>
          <p:nvPr>
            <p:ph idx="1" hasCustomPrompt="1"/>
          </p:nvPr>
        </p:nvSpPr>
        <p:spPr>
          <a:xfrm>
            <a:off x="5183188" y="457201"/>
            <a:ext cx="6172200" cy="4572000"/>
          </a:xfrm>
        </p:spPr>
        <p:txBody>
          <a:bodyPr>
            <a:noAutofit/>
          </a:bodyPr>
          <a:lstStyle>
            <a:lvl1pPr>
              <a:lnSpc>
                <a:spcPct val="100000"/>
              </a:lnSpc>
              <a:defRPr sz="2000"/>
            </a:lvl1pPr>
            <a:lvl2pPr>
              <a:lnSpc>
                <a:spcPct val="100000"/>
              </a:lnSpc>
              <a:defRPr sz="2000"/>
            </a:lvl2pPr>
            <a:lvl3pPr>
              <a:lnSpc>
                <a:spcPct val="100000"/>
              </a:lnSpc>
              <a:defRPr sz="2000"/>
            </a:lvl3pPr>
            <a:lvl4pPr>
              <a:defRPr sz="2000"/>
            </a:lvl4pPr>
            <a:lvl5pPr>
              <a:defRPr sz="2000"/>
            </a:lvl5pPr>
            <a:lvl6pPr>
              <a:defRPr sz="2000"/>
            </a:lvl6pPr>
            <a:lvl7pPr>
              <a:defRPr sz="2000"/>
            </a:lvl7pPr>
            <a:lvl8pPr>
              <a:defRPr sz="2000"/>
            </a:lvl8pPr>
            <a:lvl9pPr>
              <a:defRPr sz="2000"/>
            </a:lvl9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Text Placeholder 3">
            <a:extLst>
              <a:ext uri="{FF2B5EF4-FFF2-40B4-BE49-F238E27FC236}">
                <a16:creationId xmlns:a16="http://schemas.microsoft.com/office/drawing/2014/main" id="{AA270275-0A6C-F145-BF29-DD225BCBFD40}"/>
              </a:ext>
            </a:extLst>
          </p:cNvPr>
          <p:cNvSpPr>
            <a:spLocks noGrp="1"/>
          </p:cNvSpPr>
          <p:nvPr>
            <p:ph type="body" sz="half" idx="2" hasCustomPrompt="1"/>
          </p:nvPr>
        </p:nvSpPr>
        <p:spPr>
          <a:xfrm>
            <a:off x="839788" y="2057400"/>
            <a:ext cx="3932237"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876379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2AF2C0-30DB-EF4A-A199-B7E1C120AF7A}"/>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52322D32-9A4A-9947-8748-DC302AA9A41B}"/>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27BC4F90-B777-6A42-A136-62B95B051F0F}"/>
              </a:ext>
            </a:extLst>
          </p:cNvPr>
          <p:cNvSpPr>
            <a:spLocks noGrp="1"/>
          </p:cNvSpPr>
          <p:nvPr>
            <p:ph type="title" hasCustomPrompt="1"/>
          </p:nvPr>
        </p:nvSpPr>
        <p:spPr>
          <a:xfrm>
            <a:off x="839788" y="457200"/>
            <a:ext cx="3932237" cy="1600200"/>
          </a:xfrm>
        </p:spPr>
        <p:txBody>
          <a:bodyPr anchor="b">
            <a:noAutofit/>
          </a:bodyPr>
          <a:lstStyle>
            <a:lvl1pPr>
              <a:defRPr sz="3200">
                <a:solidFill>
                  <a:srgbClr val="EA5E29"/>
                </a:solidFill>
              </a:defRPr>
            </a:lvl1pPr>
          </a:lstStyle>
          <a:p>
            <a:r>
              <a:rPr lang="en-US"/>
              <a:t>Set Title Font Between 30-40pt</a:t>
            </a:r>
          </a:p>
        </p:txBody>
      </p:sp>
      <p:sp>
        <p:nvSpPr>
          <p:cNvPr id="3" name="Picture Placeholder 2">
            <a:extLst>
              <a:ext uri="{FF2B5EF4-FFF2-40B4-BE49-F238E27FC236}">
                <a16:creationId xmlns:a16="http://schemas.microsoft.com/office/drawing/2014/main" id="{5C60E9F2-635E-A446-9FC9-C6FA6729F936}"/>
              </a:ext>
            </a:extLst>
          </p:cNvPr>
          <p:cNvSpPr>
            <a:spLocks noGrp="1"/>
          </p:cNvSpPr>
          <p:nvPr>
            <p:ph type="pic" idx="1"/>
          </p:nvPr>
        </p:nvSpPr>
        <p:spPr>
          <a:xfrm>
            <a:off x="5183188" y="457201"/>
            <a:ext cx="61722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11CFAF-595B-3348-AED7-FA0A35711001}"/>
              </a:ext>
            </a:extLst>
          </p:cNvPr>
          <p:cNvSpPr>
            <a:spLocks noGrp="1"/>
          </p:cNvSpPr>
          <p:nvPr>
            <p:ph type="body" sz="half" idx="2" hasCustomPrompt="1"/>
          </p:nvPr>
        </p:nvSpPr>
        <p:spPr>
          <a:xfrm>
            <a:off x="839788" y="2057400"/>
            <a:ext cx="3932237"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1250614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43" y="438913"/>
            <a:ext cx="10786535" cy="563231"/>
          </a:xfrm>
        </p:spPr>
        <p:txBody>
          <a:bodyPr vert="horz" wrap="square" lIns="91440" tIns="45720" rIns="91440" bIns="45720" rtlCol="0" anchor="t" anchorCtr="0">
            <a:spAutoFit/>
          </a:bodyPr>
          <a:lstStyle>
            <a:lvl1pPr>
              <a:defRPr lang="en-US" dirty="0"/>
            </a:lvl1pPr>
          </a:lstStyle>
          <a:p>
            <a:pPr lvl="0"/>
            <a:r>
              <a:rPr lang="en-US"/>
              <a:t>Slide Title Here</a:t>
            </a:r>
          </a:p>
        </p:txBody>
      </p:sp>
      <p:sp>
        <p:nvSpPr>
          <p:cNvPr id="3" name="Content Placeholder 2"/>
          <p:cNvSpPr>
            <a:spLocks noGrp="1"/>
          </p:cNvSpPr>
          <p:nvPr>
            <p:ph idx="1" hasCustomPrompt="1"/>
          </p:nvPr>
        </p:nvSpPr>
        <p:spPr>
          <a:xfrm>
            <a:off x="881833" y="1563752"/>
            <a:ext cx="11100731"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Smoking Cessation Leadership Center</a:t>
            </a:r>
          </a:p>
        </p:txBody>
      </p:sp>
      <p:sp>
        <p:nvSpPr>
          <p:cNvPr id="10"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a:p>
        </p:txBody>
      </p:sp>
    </p:spTree>
    <p:extLst>
      <p:ext uri="{BB962C8B-B14F-4D97-AF65-F5344CB8AC3E}">
        <p14:creationId xmlns:p14="http://schemas.microsoft.com/office/powerpoint/2010/main" val="88560730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5.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9.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8.wmf"/><Relationship Id="rId5" Type="http://schemas.openxmlformats.org/officeDocument/2006/relationships/slideLayout" Target="../slideLayouts/slideLayout37.xml"/><Relationship Id="rId10" Type="http://schemas.openxmlformats.org/officeDocument/2006/relationships/image" Target="../media/image7.wmf"/><Relationship Id="rId4" Type="http://schemas.openxmlformats.org/officeDocument/2006/relationships/slideLayout" Target="../slideLayouts/slideLayout36.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CFAB1E-1DCF-084E-AF8A-EB63ED4C0C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DE003-1416-0943-B751-76EB793B8F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EC401-84AA-DA45-98ED-029205FBAA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46214-5550-7C43-AB36-F5FA31A12F1C}" type="datetimeFigureOut">
              <a:rPr lang="en-US" smtClean="0"/>
              <a:t>8/11/2022</a:t>
            </a:fld>
            <a:endParaRPr lang="en-US"/>
          </a:p>
        </p:txBody>
      </p:sp>
      <p:sp>
        <p:nvSpPr>
          <p:cNvPr id="5" name="Footer Placeholder 4">
            <a:extLst>
              <a:ext uri="{FF2B5EF4-FFF2-40B4-BE49-F238E27FC236}">
                <a16:creationId xmlns:a16="http://schemas.microsoft.com/office/drawing/2014/main" id="{2E7561BC-D6DD-5E48-85C7-D8DCA93C11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E3EE7F-2D09-EC4F-8996-BE5EE8B27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E3F615-0371-7B44-8B36-5A304F524AD2}" type="slidenum">
              <a:rPr lang="en-US" smtClean="0"/>
              <a:t>‹#›</a:t>
            </a:fld>
            <a:endParaRPr lang="en-US"/>
          </a:p>
        </p:txBody>
      </p:sp>
    </p:spTree>
    <p:extLst>
      <p:ext uri="{BB962C8B-B14F-4D97-AF65-F5344CB8AC3E}">
        <p14:creationId xmlns:p14="http://schemas.microsoft.com/office/powerpoint/2010/main" val="17371629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49" r:id="rId10"/>
    <p:sldLayoutId id="2147483650" r:id="rId11"/>
    <p:sldLayoutId id="2147483651" r:id="rId12"/>
    <p:sldLayoutId id="2147483652" r:id="rId13"/>
    <p:sldLayoutId id="2147483653" r:id="rId14"/>
    <p:sldLayoutId id="2147483654" r:id="rId15"/>
    <p:sldLayoutId id="2147483655" r:id="rId16"/>
    <p:sldLayoutId id="2147483656" r:id="rId17"/>
    <p:sldLayoutId id="2147483657" r:id="rId18"/>
    <p:sldLayoutId id="2147483658" r:id="rId19"/>
    <p:sldLayoutId id="2147483659" r:id="rId20"/>
    <p:sldLayoutId id="2147483690"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947333" y="0"/>
            <a:ext cx="1024466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09600" y="1600200"/>
            <a:ext cx="10972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06400" y="5943600"/>
            <a:ext cx="467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50000"/>
              </a:spcBef>
              <a:defRPr sz="1200" smtClean="0">
                <a:solidFill>
                  <a:srgbClr val="005595"/>
                </a:solidFill>
                <a:latin typeface="+mn-lt"/>
              </a:defRPr>
            </a:lvl1pPr>
          </a:lstStyle>
          <a:p>
            <a:pPr>
              <a:defRPr/>
            </a:pPr>
            <a:r>
              <a:rPr lang="en-US"/>
              <a:t>(Enter) DEPARTMENT (ALL CAPS)</a:t>
            </a:r>
            <a:br>
              <a:rPr lang="en-US"/>
            </a:br>
            <a:r>
              <a:rPr lang="en-US"/>
              <a:t>(Enter) Division or Office (Mixed Case)</a:t>
            </a:r>
          </a:p>
          <a:p>
            <a:pPr>
              <a:defRPr/>
            </a:pPr>
            <a:endParaRPr lang="en-US"/>
          </a:p>
        </p:txBody>
      </p:sp>
    </p:spTree>
    <p:extLst>
      <p:ext uri="{BB962C8B-B14F-4D97-AF65-F5344CB8AC3E}">
        <p14:creationId xmlns:p14="http://schemas.microsoft.com/office/powerpoint/2010/main" val="46045209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p:txStyles>
    <p:titleStyle>
      <a:lvl1pPr algn="l" rtl="0" eaLnBrk="0" fontAlgn="base" hangingPunct="0">
        <a:spcBef>
          <a:spcPct val="0"/>
        </a:spcBef>
        <a:spcAft>
          <a:spcPct val="0"/>
        </a:spcAft>
        <a:defRPr sz="3200" b="1">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charset="0"/>
        </a:defRPr>
      </a:lvl2pPr>
      <a:lvl3pPr algn="l" rtl="0" eaLnBrk="0" fontAlgn="base" hangingPunct="0">
        <a:spcBef>
          <a:spcPct val="0"/>
        </a:spcBef>
        <a:spcAft>
          <a:spcPct val="0"/>
        </a:spcAft>
        <a:defRPr sz="3200" b="1">
          <a:solidFill>
            <a:srgbClr val="005595"/>
          </a:solidFill>
          <a:latin typeface="Arial" charset="0"/>
        </a:defRPr>
      </a:lvl3pPr>
      <a:lvl4pPr algn="l" rtl="0" eaLnBrk="0" fontAlgn="base" hangingPunct="0">
        <a:spcBef>
          <a:spcPct val="0"/>
        </a:spcBef>
        <a:spcAft>
          <a:spcPct val="0"/>
        </a:spcAft>
        <a:defRPr sz="3200" b="1">
          <a:solidFill>
            <a:srgbClr val="005595"/>
          </a:solidFill>
          <a:latin typeface="Arial" charset="0"/>
        </a:defRPr>
      </a:lvl4pPr>
      <a:lvl5pPr algn="l" rtl="0" eaLnBrk="0" fontAlgn="base" hangingPunct="0">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p:titleStyle>
    <p:body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NBHN_ppt_temp_footer.wmf"/>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6251578"/>
            <a:ext cx="121920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588433" y="704850"/>
            <a:ext cx="1100666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588433" y="1835150"/>
            <a:ext cx="11006667"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11719984" y="6488116"/>
            <a:ext cx="472016" cy="287337"/>
          </a:xfrm>
          <a:prstGeom prst="rect">
            <a:avLst/>
          </a:prstGeom>
        </p:spPr>
        <p:txBody>
          <a:bodyPr vert="horz" wrap="square" lIns="91440" tIns="45720" rIns="91440" bIns="45720" numCol="1" anchor="ctr" anchorCtr="0" compatLnSpc="1">
            <a:prstTxWarp prst="textNoShape">
              <a:avLst/>
            </a:prstTxWarp>
          </a:bodyPr>
          <a:lstStyle>
            <a:lvl1pPr algn="ctr">
              <a:defRPr sz="600" b="1" smtClean="0">
                <a:solidFill>
                  <a:schemeClr val="bg1"/>
                </a:solidFill>
              </a:defRPr>
            </a:lvl1pPr>
          </a:lstStyle>
          <a:p>
            <a:pPr>
              <a:defRPr/>
            </a:pPr>
            <a:fld id="{C7A38FD4-833A-4D87-B9F0-870308113F6E}" type="slidenum">
              <a:rPr lang="en-US" altLang="en-US"/>
              <a:pPr>
                <a:defRPr/>
              </a:pPr>
              <a:t>‹#›</a:t>
            </a:fld>
            <a:endParaRPr lang="en-US" altLang="en-US"/>
          </a:p>
        </p:txBody>
      </p:sp>
      <p:pic>
        <p:nvPicPr>
          <p:cNvPr id="1030" name="Picture 1"/>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120650"/>
            <a:ext cx="1219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21474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Lst>
  <p:hf hdr="0" ftr="0" dt="0"/>
  <p:txStyles>
    <p:titleStyle>
      <a:lvl1pPr algn="l" defTabSz="342900" rtl="0" eaLnBrk="1" fontAlgn="base" hangingPunct="1">
        <a:lnSpc>
          <a:spcPct val="90000"/>
        </a:lnSpc>
        <a:spcBef>
          <a:spcPct val="0"/>
        </a:spcBef>
        <a:spcAft>
          <a:spcPct val="0"/>
        </a:spcAft>
        <a:defRPr sz="2400" b="1" kern="1200">
          <a:solidFill>
            <a:srgbClr val="0854A2"/>
          </a:solidFill>
          <a:latin typeface="+mj-lt"/>
          <a:ea typeface="MS PGothic" pitchFamily="34" charset="-128"/>
          <a:cs typeface="ＭＳ Ｐゴシック" charset="0"/>
        </a:defRPr>
      </a:lvl1pPr>
      <a:lvl2pPr algn="l" defTabSz="342900" rtl="0" eaLnBrk="1" fontAlgn="base" hangingPunct="1">
        <a:lnSpc>
          <a:spcPct val="90000"/>
        </a:lnSpc>
        <a:spcBef>
          <a:spcPct val="0"/>
        </a:spcBef>
        <a:spcAft>
          <a:spcPct val="0"/>
        </a:spcAft>
        <a:defRPr sz="2400" b="1">
          <a:solidFill>
            <a:srgbClr val="0854A2"/>
          </a:solidFill>
          <a:latin typeface="Calibri" charset="0"/>
          <a:ea typeface="MS PGothic" pitchFamily="34" charset="-128"/>
          <a:cs typeface="ＭＳ Ｐゴシック" charset="0"/>
        </a:defRPr>
      </a:lvl2pPr>
      <a:lvl3pPr algn="l" defTabSz="342900" rtl="0" eaLnBrk="1" fontAlgn="base" hangingPunct="1">
        <a:lnSpc>
          <a:spcPct val="90000"/>
        </a:lnSpc>
        <a:spcBef>
          <a:spcPct val="0"/>
        </a:spcBef>
        <a:spcAft>
          <a:spcPct val="0"/>
        </a:spcAft>
        <a:defRPr sz="2400" b="1">
          <a:solidFill>
            <a:srgbClr val="0854A2"/>
          </a:solidFill>
          <a:latin typeface="Calibri" charset="0"/>
          <a:ea typeface="MS PGothic" pitchFamily="34" charset="-128"/>
          <a:cs typeface="ＭＳ Ｐゴシック" charset="0"/>
        </a:defRPr>
      </a:lvl3pPr>
      <a:lvl4pPr algn="l" defTabSz="342900" rtl="0" eaLnBrk="1" fontAlgn="base" hangingPunct="1">
        <a:lnSpc>
          <a:spcPct val="90000"/>
        </a:lnSpc>
        <a:spcBef>
          <a:spcPct val="0"/>
        </a:spcBef>
        <a:spcAft>
          <a:spcPct val="0"/>
        </a:spcAft>
        <a:defRPr sz="2400" b="1">
          <a:solidFill>
            <a:srgbClr val="0854A2"/>
          </a:solidFill>
          <a:latin typeface="Calibri" charset="0"/>
          <a:ea typeface="MS PGothic" pitchFamily="34" charset="-128"/>
          <a:cs typeface="ＭＳ Ｐゴシック" charset="0"/>
        </a:defRPr>
      </a:lvl4pPr>
      <a:lvl5pPr algn="l" defTabSz="342900" rtl="0" eaLnBrk="1" fontAlgn="base" hangingPunct="1">
        <a:lnSpc>
          <a:spcPct val="90000"/>
        </a:lnSpc>
        <a:spcBef>
          <a:spcPct val="0"/>
        </a:spcBef>
        <a:spcAft>
          <a:spcPct val="0"/>
        </a:spcAft>
        <a:defRPr sz="2400" b="1">
          <a:solidFill>
            <a:srgbClr val="0854A2"/>
          </a:solidFill>
          <a:latin typeface="Calibri" charset="0"/>
          <a:ea typeface="MS PGothic" pitchFamily="34" charset="-128"/>
          <a:cs typeface="ＭＳ Ｐゴシック" charset="0"/>
        </a:defRPr>
      </a:lvl5pPr>
      <a:lvl6pPr marL="342900" algn="l" defTabSz="342900" rtl="0" eaLnBrk="1" fontAlgn="base" hangingPunct="1">
        <a:lnSpc>
          <a:spcPct val="90000"/>
        </a:lnSpc>
        <a:spcBef>
          <a:spcPct val="0"/>
        </a:spcBef>
        <a:spcAft>
          <a:spcPct val="0"/>
        </a:spcAft>
        <a:defRPr sz="2400" b="1">
          <a:solidFill>
            <a:srgbClr val="609BCD"/>
          </a:solidFill>
          <a:latin typeface="Calibri" charset="0"/>
          <a:ea typeface="ＭＳ Ｐゴシック" charset="0"/>
          <a:cs typeface="ＭＳ Ｐゴシック" charset="0"/>
        </a:defRPr>
      </a:lvl6pPr>
      <a:lvl7pPr marL="685800" algn="l" defTabSz="342900" rtl="0" eaLnBrk="1" fontAlgn="base" hangingPunct="1">
        <a:lnSpc>
          <a:spcPct val="90000"/>
        </a:lnSpc>
        <a:spcBef>
          <a:spcPct val="0"/>
        </a:spcBef>
        <a:spcAft>
          <a:spcPct val="0"/>
        </a:spcAft>
        <a:defRPr sz="2400" b="1">
          <a:solidFill>
            <a:srgbClr val="609BCD"/>
          </a:solidFill>
          <a:latin typeface="Calibri" charset="0"/>
          <a:ea typeface="ＭＳ Ｐゴシック" charset="0"/>
          <a:cs typeface="ＭＳ Ｐゴシック" charset="0"/>
        </a:defRPr>
      </a:lvl7pPr>
      <a:lvl8pPr marL="1028700" algn="l" defTabSz="342900" rtl="0" eaLnBrk="1" fontAlgn="base" hangingPunct="1">
        <a:lnSpc>
          <a:spcPct val="90000"/>
        </a:lnSpc>
        <a:spcBef>
          <a:spcPct val="0"/>
        </a:spcBef>
        <a:spcAft>
          <a:spcPct val="0"/>
        </a:spcAft>
        <a:defRPr sz="2400" b="1">
          <a:solidFill>
            <a:srgbClr val="609BCD"/>
          </a:solidFill>
          <a:latin typeface="Calibri" charset="0"/>
          <a:ea typeface="ＭＳ Ｐゴシック" charset="0"/>
          <a:cs typeface="ＭＳ Ｐゴシック" charset="0"/>
        </a:defRPr>
      </a:lvl8pPr>
      <a:lvl9pPr marL="1371600" algn="l" defTabSz="342900" rtl="0" eaLnBrk="1" fontAlgn="base" hangingPunct="1">
        <a:lnSpc>
          <a:spcPct val="90000"/>
        </a:lnSpc>
        <a:spcBef>
          <a:spcPct val="0"/>
        </a:spcBef>
        <a:spcAft>
          <a:spcPct val="0"/>
        </a:spcAft>
        <a:defRPr sz="2400" b="1">
          <a:solidFill>
            <a:srgbClr val="609BCD"/>
          </a:solidFill>
          <a:latin typeface="Calibri" charset="0"/>
          <a:ea typeface="ＭＳ Ｐゴシック" charset="0"/>
          <a:cs typeface="ＭＳ Ｐゴシック" charset="0"/>
        </a:defRPr>
      </a:lvl9pPr>
    </p:titleStyle>
    <p:bodyStyle>
      <a:lvl1pPr marL="302419" indent="-300038" algn="l" defTabSz="342900" rtl="0" eaLnBrk="1" fontAlgn="base" hangingPunct="1">
        <a:spcBef>
          <a:spcPct val="20000"/>
        </a:spcBef>
        <a:spcAft>
          <a:spcPct val="0"/>
        </a:spcAft>
        <a:buClr>
          <a:srgbClr val="0854A2"/>
        </a:buClr>
        <a:buSzPct val="100000"/>
        <a:buBlip>
          <a:blip r:embed="rId12"/>
        </a:buBlip>
        <a:defRPr sz="1800" kern="1200">
          <a:solidFill>
            <a:schemeClr val="tx1"/>
          </a:solidFill>
          <a:latin typeface="+mn-lt"/>
          <a:ea typeface="MS PGothic" pitchFamily="34" charset="-128"/>
          <a:cs typeface="ＭＳ Ｐゴシック" charset="0"/>
        </a:defRPr>
      </a:lvl1pPr>
      <a:lvl2pPr marL="516731" indent="-173831" algn="l" defTabSz="342900" rtl="0" eaLnBrk="1" fontAlgn="base" hangingPunct="1">
        <a:spcBef>
          <a:spcPct val="20000"/>
        </a:spcBef>
        <a:spcAft>
          <a:spcPct val="0"/>
        </a:spcAft>
        <a:buClr>
          <a:srgbClr val="0854A2"/>
        </a:buClr>
        <a:buFont typeface="Lucida Grande" charset="0"/>
        <a:buChar char="&gt;"/>
        <a:defRPr sz="1500" kern="1200">
          <a:solidFill>
            <a:schemeClr val="tx1"/>
          </a:solidFill>
          <a:latin typeface="+mn-lt"/>
          <a:ea typeface="MS PGothic" pitchFamily="34" charset="-128"/>
          <a:cs typeface="+mn-cs"/>
        </a:defRPr>
      </a:lvl2pPr>
      <a:lvl3pPr marL="857250" indent="-171450" algn="l" defTabSz="342900" rtl="0" eaLnBrk="1" fontAlgn="base" hangingPunct="1">
        <a:spcBef>
          <a:spcPct val="20000"/>
        </a:spcBef>
        <a:spcAft>
          <a:spcPct val="0"/>
        </a:spcAft>
        <a:buClr>
          <a:srgbClr val="0854A2"/>
        </a:buClr>
        <a:buFont typeface="Lucida Grande" charset="0"/>
        <a:buChar char="●"/>
        <a:defRPr kern="1200">
          <a:solidFill>
            <a:schemeClr val="tx1"/>
          </a:solidFill>
          <a:latin typeface="+mn-lt"/>
          <a:ea typeface="MS PGothic" pitchFamily="34" charset="-128"/>
          <a:cs typeface="+mn-cs"/>
        </a:defRPr>
      </a:lvl3pPr>
      <a:lvl4pPr marL="1200150" indent="-171450" algn="l" defTabSz="342900" rtl="0" eaLnBrk="1" fontAlgn="base" hangingPunct="1">
        <a:spcBef>
          <a:spcPct val="20000"/>
        </a:spcBef>
        <a:spcAft>
          <a:spcPct val="0"/>
        </a:spcAft>
        <a:buClr>
          <a:srgbClr val="0854A2"/>
        </a:buClr>
        <a:buFont typeface="Courier New" pitchFamily="49" charset="0"/>
        <a:buChar char="o"/>
        <a:defRPr sz="1200" kern="1200">
          <a:solidFill>
            <a:schemeClr val="tx1"/>
          </a:solidFill>
          <a:latin typeface="+mn-lt"/>
          <a:ea typeface="MS PGothic" pitchFamily="34" charset="-128"/>
          <a:cs typeface="+mn-cs"/>
        </a:defRPr>
      </a:lvl4pPr>
      <a:lvl5pPr marL="1543050" indent="-171450" algn="l" defTabSz="342900" rtl="0" eaLnBrk="1" fontAlgn="base" hangingPunct="1">
        <a:spcBef>
          <a:spcPct val="20000"/>
        </a:spcBef>
        <a:spcAft>
          <a:spcPct val="0"/>
        </a:spcAft>
        <a:buClr>
          <a:srgbClr val="0854A2"/>
        </a:buClr>
        <a:buFont typeface="Arial" pitchFamily="34" charset="0"/>
        <a:buChar char="•"/>
        <a:defRPr sz="12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 Id="rId9" Type="http://schemas.openxmlformats.org/officeDocument/2006/relationships/image" Target="../media/image30.emf"/></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jamanetwork.com/journals/jamainternalmedicine/article-abstract/2730767" TargetMode="External"/><Relationship Id="rId7" Type="http://schemas.openxmlformats.org/officeDocument/2006/relationships/diagramQuickStyle" Target="../diagrams/quickStyle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1.pn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hyperlink" Target="https://www.palmerlakerecovery.com/blog/trauma-substance-abus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microsoft.com/office/2018/10/relationships/comments" Target="../comments/modernComment_54C_2A16ADF9.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ptsd.va.gov/understand/related/substance_abuse_vet.asp"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bhthechange.org/resources/resource-type/archived-webinar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www.60plus.smokefree.gov/"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1111/ajad.12304" TargetMode="External"/><Relationship Id="rId2" Type="http://schemas.openxmlformats.org/officeDocument/2006/relationships/hyperlink" Target="https://www.ncbi.nlm.nih.gov/books/NBK207191/box/part1_ch3.box16/"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bhthechange.org/" TargetMode="External"/><Relationship Id="rId2" Type="http://schemas.openxmlformats.org/officeDocument/2006/relationships/notesSlide" Target="../notesSlides/notesSlide28.xml"/><Relationship Id="rId1" Type="http://schemas.openxmlformats.org/officeDocument/2006/relationships/slideLayout" Target="../slideLayouts/slideLayout21.xml"/><Relationship Id="rId5" Type="http://schemas.openxmlformats.org/officeDocument/2006/relationships/image" Target="../media/image55.png"/><Relationship Id="rId4" Type="http://schemas.openxmlformats.org/officeDocument/2006/relationships/hyperlink" Target="mailto:taslimvh@thenationalcouncil.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bhthechange.org/" TargetMode="Externa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E0A1-9D43-EA4B-9DB3-6FFE70159C2D}"/>
              </a:ext>
            </a:extLst>
          </p:cNvPr>
          <p:cNvSpPr>
            <a:spLocks noGrp="1"/>
          </p:cNvSpPr>
          <p:nvPr>
            <p:ph type="ctrTitle"/>
          </p:nvPr>
        </p:nvSpPr>
        <p:spPr>
          <a:xfrm>
            <a:off x="426256" y="3607594"/>
            <a:ext cx="11022496" cy="1655763"/>
          </a:xfrm>
        </p:spPr>
        <p:txBody>
          <a:bodyPr/>
          <a:lstStyle/>
          <a:p>
            <a:r>
              <a:rPr lang="en-US" sz="6000" b="1">
                <a:ea typeface="+mj-ea"/>
                <a:cs typeface="+mj-cs"/>
              </a:rPr>
              <a:t>Supporting Tobacco Cessation with Trauma-Informed Approaches</a:t>
            </a:r>
            <a:endParaRPr lang="en-US" sz="4800"/>
          </a:p>
        </p:txBody>
      </p:sp>
      <p:sp>
        <p:nvSpPr>
          <p:cNvPr id="3" name="Subtitle 2">
            <a:extLst>
              <a:ext uri="{FF2B5EF4-FFF2-40B4-BE49-F238E27FC236}">
                <a16:creationId xmlns:a16="http://schemas.microsoft.com/office/drawing/2014/main" id="{79DD2ACD-BBB5-CB4F-93DA-ECD9CCFBAD59}"/>
              </a:ext>
            </a:extLst>
          </p:cNvPr>
          <p:cNvSpPr>
            <a:spLocks noGrp="1"/>
          </p:cNvSpPr>
          <p:nvPr>
            <p:ph type="subTitle" idx="1"/>
          </p:nvPr>
        </p:nvSpPr>
        <p:spPr/>
        <p:txBody>
          <a:bodyPr vert="horz" lIns="91440" tIns="45720" rIns="91440" bIns="45720" rtlCol="0" anchor="t">
            <a:noAutofit/>
          </a:bodyPr>
          <a:lstStyle/>
          <a:p>
            <a:r>
              <a:rPr lang="en-US" sz="1800" dirty="0">
                <a:latin typeface="Calibri Light"/>
                <a:cs typeface="Calibri Light"/>
              </a:rPr>
              <a:t>August 11</a:t>
            </a:r>
            <a:r>
              <a:rPr lang="en-US" sz="1800" baseline="30000" dirty="0">
                <a:latin typeface="Calibri Light"/>
                <a:cs typeface="Calibri Light"/>
              </a:rPr>
              <a:t>th</a:t>
            </a:r>
            <a:r>
              <a:rPr lang="en-US" sz="1800">
                <a:latin typeface="Calibri Light"/>
                <a:cs typeface="Calibri Light"/>
              </a:rPr>
              <a:t> 12:30 – 1:30 pm ET </a:t>
            </a:r>
            <a:endParaRPr lang="en-US" sz="18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90218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2996" y="6234755"/>
            <a:ext cx="6961640" cy="246221"/>
          </a:xfrm>
          <a:prstGeom prst="rect">
            <a:avLst/>
          </a:prstGeom>
        </p:spPr>
        <p:txBody>
          <a:bodyPr wrap="square" lIns="91440" tIns="45720" rIns="91440" bIns="45720" anchor="t">
            <a:spAutoFit/>
          </a:bodyPr>
          <a:lstStyle/>
          <a:p>
            <a:pPr algn="ctr">
              <a:defRPr/>
            </a:pPr>
            <a:r>
              <a:rPr lang="en-US" sz="900" b="1">
                <a:solidFill>
                  <a:schemeClr val="bg1">
                    <a:lumMod val="50000"/>
                  </a:schemeClr>
                </a:solidFill>
              </a:rPr>
              <a:t>Source</a:t>
            </a:r>
            <a:r>
              <a:rPr lang="en-US" sz="900">
                <a:solidFill>
                  <a:schemeClr val="bg1">
                    <a:lumMod val="50000"/>
                  </a:schemeClr>
                </a:solidFill>
              </a:rPr>
              <a:t>: Centers </a:t>
            </a:r>
            <a:r>
              <a:rPr lang="en-US" sz="1000">
                <a:solidFill>
                  <a:schemeClr val="bg1">
                    <a:lumMod val="50000"/>
                  </a:schemeClr>
                </a:solidFill>
              </a:rPr>
              <a:t>for</a:t>
            </a:r>
            <a:r>
              <a:rPr lang="en-US" sz="900">
                <a:solidFill>
                  <a:schemeClr val="bg1">
                    <a:lumMod val="50000"/>
                  </a:schemeClr>
                </a:solidFill>
              </a:rPr>
              <a:t> Disease Control; Jamal et al 2016</a:t>
            </a:r>
            <a:endParaRPr lang="en-US" sz="900">
              <a:solidFill>
                <a:schemeClr val="bg1">
                  <a:lumMod val="50000"/>
                </a:schemeClr>
              </a:solidFill>
              <a:latin typeface="Open Sans"/>
              <a:ea typeface="Open Sans"/>
              <a:cs typeface="Open Sans"/>
            </a:endParaRPr>
          </a:p>
        </p:txBody>
      </p:sp>
      <p:grpSp>
        <p:nvGrpSpPr>
          <p:cNvPr id="3" name="Group 2">
            <a:extLst>
              <a:ext uri="{FF2B5EF4-FFF2-40B4-BE49-F238E27FC236}">
                <a16:creationId xmlns:a16="http://schemas.microsoft.com/office/drawing/2014/main" id="{32CF2F3C-B857-4694-992D-41390468B0A7}"/>
              </a:ext>
            </a:extLst>
          </p:cNvPr>
          <p:cNvGrpSpPr>
            <a:grpSpLocks noChangeAspect="1"/>
          </p:cNvGrpSpPr>
          <p:nvPr/>
        </p:nvGrpSpPr>
        <p:grpSpPr>
          <a:xfrm>
            <a:off x="1710177" y="909533"/>
            <a:ext cx="9442766" cy="4718843"/>
            <a:chOff x="1862585" y="1564529"/>
            <a:chExt cx="8905622" cy="4363530"/>
          </a:xfrm>
        </p:grpSpPr>
        <p:grpSp>
          <p:nvGrpSpPr>
            <p:cNvPr id="65" name="Group 64"/>
            <p:cNvGrpSpPr/>
            <p:nvPr/>
          </p:nvGrpSpPr>
          <p:grpSpPr>
            <a:xfrm>
              <a:off x="1862585" y="1564529"/>
              <a:ext cx="2543913" cy="1883219"/>
              <a:chOff x="223073" y="1511078"/>
              <a:chExt cx="2543913" cy="1883219"/>
            </a:xfrm>
          </p:grpSpPr>
          <p:grpSp>
            <p:nvGrpSpPr>
              <p:cNvPr id="46" name="Group 45"/>
              <p:cNvGrpSpPr/>
              <p:nvPr/>
            </p:nvGrpSpPr>
            <p:grpSpPr>
              <a:xfrm>
                <a:off x="223073" y="2222459"/>
                <a:ext cx="2543913" cy="1171838"/>
                <a:chOff x="263414" y="2330035"/>
                <a:chExt cx="2543913" cy="1171838"/>
              </a:xfrm>
            </p:grpSpPr>
            <p:sp>
              <p:nvSpPr>
                <p:cNvPr id="8" name="TextBox 7"/>
                <p:cNvSpPr txBox="1"/>
                <p:nvPr/>
              </p:nvSpPr>
              <p:spPr>
                <a:xfrm>
                  <a:off x="378925" y="2705267"/>
                  <a:ext cx="2312893" cy="796606"/>
                </a:xfrm>
                <a:prstGeom prst="rect">
                  <a:avLst/>
                </a:prstGeom>
                <a:noFill/>
              </p:spPr>
              <p:txBody>
                <a:bodyPr wrap="square" rtlCol="0">
                  <a:spAutoFit/>
                </a:bodyPr>
                <a:lstStyle/>
                <a:p>
                  <a:pPr algn="ctr">
                    <a:defRPr/>
                  </a:pPr>
                  <a:r>
                    <a:rPr lang="en-US" sz="1013" b="1">
                      <a:solidFill>
                        <a:srgbClr val="629DD1">
                          <a:lumMod val="50000"/>
                        </a:srgbClr>
                      </a:solidFill>
                      <a:latin typeface="Tw Cen MT"/>
                    </a:rPr>
                    <a:t>31.8% </a:t>
                  </a:r>
                  <a:r>
                    <a:rPr lang="en-US" sz="900">
                      <a:solidFill>
                        <a:srgbClr val="629DD1">
                          <a:lumMod val="50000"/>
                        </a:srgbClr>
                      </a:solidFill>
                      <a:latin typeface="Tw Cen MT"/>
                    </a:rPr>
                    <a:t>American Indians/Alaska Natives</a:t>
                  </a:r>
                </a:p>
                <a:p>
                  <a:pPr algn="ctr">
                    <a:defRPr/>
                  </a:pPr>
                  <a:endParaRPr lang="en-US" sz="900">
                    <a:solidFill>
                      <a:srgbClr val="629DD1">
                        <a:lumMod val="50000"/>
                      </a:srgbClr>
                    </a:solidFill>
                    <a:latin typeface="Tw Cen MT"/>
                  </a:endParaRPr>
                </a:p>
                <a:p>
                  <a:pPr algn="ctr">
                    <a:defRPr/>
                  </a:pPr>
                  <a:r>
                    <a:rPr lang="en-US" sz="1013" b="1">
                      <a:solidFill>
                        <a:srgbClr val="629DD1">
                          <a:lumMod val="50000"/>
                        </a:srgbClr>
                      </a:solidFill>
                      <a:latin typeface="Tw Cen MT"/>
                    </a:rPr>
                    <a:t>16.6% </a:t>
                  </a:r>
                  <a:r>
                    <a:rPr lang="en-US" sz="900">
                      <a:solidFill>
                        <a:srgbClr val="629DD1">
                          <a:lumMod val="50000"/>
                        </a:srgbClr>
                      </a:solidFill>
                      <a:latin typeface="Tw Cen MT"/>
                    </a:rPr>
                    <a:t>White</a:t>
                  </a:r>
                </a:p>
              </p:txBody>
            </p:sp>
            <p:sp>
              <p:nvSpPr>
                <p:cNvPr id="27" name="Rectangle 26"/>
                <p:cNvSpPr/>
                <p:nvPr/>
              </p:nvSpPr>
              <p:spPr>
                <a:xfrm>
                  <a:off x="263414" y="2330035"/>
                  <a:ext cx="2543913" cy="290309"/>
                </a:xfrm>
                <a:prstGeom prst="rect">
                  <a:avLst/>
                </a:prstGeom>
              </p:spPr>
              <p:txBody>
                <a:bodyPr wrap="square">
                  <a:spAutoFit/>
                </a:bodyPr>
                <a:lstStyle/>
                <a:p>
                  <a:pPr algn="ctr">
                    <a:defRPr/>
                  </a:pPr>
                  <a:r>
                    <a:rPr lang="en-US" sz="1013" b="1">
                      <a:solidFill>
                        <a:srgbClr val="629DD1">
                          <a:lumMod val="50000"/>
                        </a:srgbClr>
                      </a:solidFill>
                      <a:latin typeface="Tw Cen MT"/>
                    </a:rPr>
                    <a:t>Race/Ethnicity</a:t>
                  </a:r>
                  <a:endParaRPr lang="en-US" sz="1013">
                    <a:solidFill>
                      <a:srgbClr val="629DD1">
                        <a:lumMod val="50000"/>
                      </a:srgbClr>
                    </a:solidFill>
                    <a:latin typeface="Tw Cen MT"/>
                  </a:endParaRPr>
                </a:p>
              </p:txBody>
            </p:sp>
          </p:grpSp>
          <p:pic>
            <p:nvPicPr>
              <p:cNvPr id="53" name="Picture 52"/>
              <p:cNvPicPr>
                <a:picLocks noChangeAspect="1"/>
              </p:cNvPicPr>
              <p:nvPr/>
            </p:nvPicPr>
            <p:blipFill rotWithShape="1">
              <a:blip r:embed="rId3" cstate="print">
                <a:extLst>
                  <a:ext uri="{28A0092B-C50C-407E-A947-70E740481C1C}">
                    <a14:useLocalDpi xmlns:a14="http://schemas.microsoft.com/office/drawing/2010/main" val="0"/>
                  </a:ext>
                </a:extLst>
              </a:blip>
              <a:srcRect t="29393" b="34555"/>
              <a:stretch/>
            </p:blipFill>
            <p:spPr>
              <a:xfrm>
                <a:off x="744445" y="1511078"/>
                <a:ext cx="1599312" cy="576576"/>
              </a:xfrm>
              <a:prstGeom prst="rect">
                <a:avLst/>
              </a:prstGeom>
            </p:spPr>
          </p:pic>
        </p:grpSp>
        <p:grpSp>
          <p:nvGrpSpPr>
            <p:cNvPr id="66" name="Group 65"/>
            <p:cNvGrpSpPr/>
            <p:nvPr/>
          </p:nvGrpSpPr>
          <p:grpSpPr>
            <a:xfrm>
              <a:off x="4173112" y="1658013"/>
              <a:ext cx="2133216" cy="1822107"/>
              <a:chOff x="2533600" y="1620685"/>
              <a:chExt cx="2133216" cy="1822107"/>
            </a:xfrm>
          </p:grpSpPr>
          <p:grpSp>
            <p:nvGrpSpPr>
              <p:cNvPr id="47" name="Group 46"/>
              <p:cNvGrpSpPr/>
              <p:nvPr/>
            </p:nvGrpSpPr>
            <p:grpSpPr>
              <a:xfrm>
                <a:off x="2533600" y="2254942"/>
                <a:ext cx="2133216" cy="1187850"/>
                <a:chOff x="2694964" y="2362518"/>
                <a:chExt cx="2133216" cy="1187850"/>
              </a:xfrm>
            </p:grpSpPr>
            <p:sp>
              <p:nvSpPr>
                <p:cNvPr id="9" name="TextBox 8"/>
                <p:cNvSpPr txBox="1"/>
                <p:nvPr/>
              </p:nvSpPr>
              <p:spPr>
                <a:xfrm>
                  <a:off x="2694964" y="2915754"/>
                  <a:ext cx="2133216" cy="634614"/>
                </a:xfrm>
                <a:prstGeom prst="rect">
                  <a:avLst/>
                </a:prstGeom>
                <a:noFill/>
              </p:spPr>
              <p:txBody>
                <a:bodyPr wrap="square" rtlCol="0">
                  <a:spAutoFit/>
                </a:bodyPr>
                <a:lstStyle/>
                <a:p>
                  <a:pPr algn="ctr">
                    <a:defRPr/>
                  </a:pPr>
                  <a:r>
                    <a:rPr lang="en-US" sz="1013" b="1">
                      <a:solidFill>
                        <a:srgbClr val="629DD1">
                          <a:lumMod val="50000"/>
                        </a:srgbClr>
                      </a:solidFill>
                      <a:latin typeface="Tw Cen MT"/>
                    </a:rPr>
                    <a:t>40.6% </a:t>
                  </a:r>
                  <a:r>
                    <a:rPr lang="en-US" sz="900">
                      <a:solidFill>
                        <a:srgbClr val="629DD1">
                          <a:lumMod val="50000"/>
                        </a:srgbClr>
                      </a:solidFill>
                      <a:latin typeface="Tw Cen MT"/>
                    </a:rPr>
                    <a:t>GED</a:t>
                  </a:r>
                </a:p>
                <a:p>
                  <a:pPr algn="ctr">
                    <a:defRPr/>
                  </a:pPr>
                  <a:endParaRPr lang="en-US" sz="900">
                    <a:solidFill>
                      <a:srgbClr val="629DD1">
                        <a:lumMod val="50000"/>
                      </a:srgbClr>
                    </a:solidFill>
                    <a:latin typeface="Tw Cen MT"/>
                  </a:endParaRPr>
                </a:p>
                <a:p>
                  <a:pPr algn="ctr">
                    <a:defRPr/>
                  </a:pPr>
                  <a:r>
                    <a:rPr lang="en-US" sz="1013" b="1">
                      <a:solidFill>
                        <a:srgbClr val="629DD1">
                          <a:lumMod val="50000"/>
                        </a:srgbClr>
                      </a:solidFill>
                      <a:latin typeface="Tw Cen MT"/>
                    </a:rPr>
                    <a:t>4.5% </a:t>
                  </a:r>
                  <a:r>
                    <a:rPr lang="en-US" sz="900">
                      <a:solidFill>
                        <a:srgbClr val="629DD1">
                          <a:lumMod val="50000"/>
                        </a:srgbClr>
                      </a:solidFill>
                      <a:latin typeface="Tw Cen MT"/>
                    </a:rPr>
                    <a:t>Graduate degree</a:t>
                  </a:r>
                </a:p>
              </p:txBody>
            </p:sp>
            <p:sp>
              <p:nvSpPr>
                <p:cNvPr id="28" name="Rectangle 27"/>
                <p:cNvSpPr/>
                <p:nvPr/>
              </p:nvSpPr>
              <p:spPr>
                <a:xfrm>
                  <a:off x="2881611" y="2362518"/>
                  <a:ext cx="1857131" cy="290309"/>
                </a:xfrm>
                <a:prstGeom prst="rect">
                  <a:avLst/>
                </a:prstGeom>
              </p:spPr>
              <p:txBody>
                <a:bodyPr wrap="square">
                  <a:spAutoFit/>
                </a:bodyPr>
                <a:lstStyle/>
                <a:p>
                  <a:pPr algn="ctr">
                    <a:defRPr/>
                  </a:pPr>
                  <a:r>
                    <a:rPr lang="en-US" sz="1013" b="1">
                      <a:solidFill>
                        <a:srgbClr val="629DD1">
                          <a:lumMod val="50000"/>
                        </a:srgbClr>
                      </a:solidFill>
                      <a:latin typeface="Tw Cen MT"/>
                    </a:rPr>
                    <a:t>Education Level</a:t>
                  </a:r>
                  <a:endParaRPr lang="en-US" sz="1013">
                    <a:solidFill>
                      <a:srgbClr val="629DD1">
                        <a:lumMod val="50000"/>
                      </a:srgbClr>
                    </a:solidFill>
                    <a:latin typeface="Tw Cen MT"/>
                  </a:endParaRPr>
                </a:p>
              </p:txBody>
            </p:sp>
          </p:grpSp>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6232" y="1620685"/>
                <a:ext cx="947954" cy="544333"/>
              </a:xfrm>
              <a:prstGeom prst="rect">
                <a:avLst/>
              </a:prstGeom>
            </p:spPr>
          </p:pic>
        </p:grpSp>
        <p:sp>
          <p:nvSpPr>
            <p:cNvPr id="11" name="TextBox 10"/>
            <p:cNvSpPr txBox="1"/>
            <p:nvPr/>
          </p:nvSpPr>
          <p:spPr>
            <a:xfrm>
              <a:off x="6278875" y="2880956"/>
              <a:ext cx="2439416" cy="634614"/>
            </a:xfrm>
            <a:prstGeom prst="rect">
              <a:avLst/>
            </a:prstGeom>
            <a:noFill/>
          </p:spPr>
          <p:txBody>
            <a:bodyPr wrap="square" rtlCol="0">
              <a:spAutoFit/>
            </a:bodyPr>
            <a:lstStyle/>
            <a:p>
              <a:pPr algn="ctr">
                <a:defRPr/>
              </a:pPr>
              <a:r>
                <a:rPr lang="en-US" sz="1013" b="1">
                  <a:solidFill>
                    <a:srgbClr val="629DD1">
                      <a:lumMod val="50000"/>
                    </a:srgbClr>
                  </a:solidFill>
                  <a:latin typeface="Tw Cen MT"/>
                </a:rPr>
                <a:t>25.3% </a:t>
              </a:r>
              <a:r>
                <a:rPr lang="en-US" sz="900">
                  <a:solidFill>
                    <a:srgbClr val="629DD1">
                      <a:lumMod val="50000"/>
                    </a:srgbClr>
                  </a:solidFill>
                  <a:latin typeface="Tw Cen MT"/>
                </a:rPr>
                <a:t>Below poverty</a:t>
              </a:r>
            </a:p>
            <a:p>
              <a:pPr algn="ctr">
                <a:defRPr/>
              </a:pPr>
              <a:endParaRPr lang="en-US" sz="900">
                <a:solidFill>
                  <a:srgbClr val="629DD1">
                    <a:lumMod val="50000"/>
                  </a:srgbClr>
                </a:solidFill>
                <a:latin typeface="Tw Cen MT"/>
              </a:endParaRPr>
            </a:p>
            <a:p>
              <a:pPr algn="ctr">
                <a:defRPr/>
              </a:pPr>
              <a:r>
                <a:rPr lang="en-US" sz="1013" b="1">
                  <a:solidFill>
                    <a:srgbClr val="629DD1">
                      <a:lumMod val="50000"/>
                    </a:srgbClr>
                  </a:solidFill>
                  <a:latin typeface="Tw Cen MT"/>
                </a:rPr>
                <a:t>14.3% </a:t>
              </a:r>
              <a:r>
                <a:rPr lang="en-US" sz="900">
                  <a:solidFill>
                    <a:srgbClr val="629DD1">
                      <a:lumMod val="50000"/>
                    </a:srgbClr>
                  </a:solidFill>
                  <a:latin typeface="Tw Cen MT"/>
                </a:rPr>
                <a:t>At or above poverty</a:t>
              </a:r>
            </a:p>
          </p:txBody>
        </p:sp>
        <p:sp>
          <p:nvSpPr>
            <p:cNvPr id="29" name="Rectangle 28"/>
            <p:cNvSpPr/>
            <p:nvPr/>
          </p:nvSpPr>
          <p:spPr>
            <a:xfrm>
              <a:off x="6477502" y="2329715"/>
              <a:ext cx="1857131" cy="290309"/>
            </a:xfrm>
            <a:prstGeom prst="rect">
              <a:avLst/>
            </a:prstGeom>
          </p:spPr>
          <p:txBody>
            <a:bodyPr wrap="square">
              <a:spAutoFit/>
            </a:bodyPr>
            <a:lstStyle/>
            <a:p>
              <a:pPr algn="ctr">
                <a:defRPr/>
              </a:pPr>
              <a:r>
                <a:rPr lang="en-US" sz="1013" b="1">
                  <a:solidFill>
                    <a:srgbClr val="629DD1">
                      <a:lumMod val="50000"/>
                    </a:srgbClr>
                  </a:solidFill>
                  <a:latin typeface="Tw Cen MT"/>
                </a:rPr>
                <a:t>Poverty Status</a:t>
              </a:r>
              <a:endParaRPr lang="en-US" sz="1013">
                <a:solidFill>
                  <a:srgbClr val="629DD1">
                    <a:lumMod val="50000"/>
                  </a:srgbClr>
                </a:solidFill>
                <a:latin typeface="Tw Cen MT"/>
              </a:endParaRPr>
            </a:p>
          </p:txBody>
        </p:sp>
        <p:pic>
          <p:nvPicPr>
            <p:cNvPr id="55" name="Picture 54"/>
            <p:cNvPicPr>
              <a:picLocks noChangeAspect="1"/>
            </p:cNvPicPr>
            <p:nvPr/>
          </p:nvPicPr>
          <p:blipFill rotWithShape="1">
            <a:blip r:embed="rId5" cstate="print">
              <a:extLst>
                <a:ext uri="{28A0092B-C50C-407E-A947-70E740481C1C}">
                  <a14:useLocalDpi xmlns:a14="http://schemas.microsoft.com/office/drawing/2010/main" val="0"/>
                </a:ext>
              </a:extLst>
            </a:blip>
            <a:srcRect l="30941" t="23741" r="30306" b="25859"/>
            <a:stretch/>
          </p:blipFill>
          <p:spPr>
            <a:xfrm>
              <a:off x="7174684" y="1587420"/>
              <a:ext cx="462765" cy="601847"/>
            </a:xfrm>
            <a:prstGeom prst="rect">
              <a:avLst/>
            </a:prstGeom>
          </p:spPr>
        </p:pic>
        <p:grpSp>
          <p:nvGrpSpPr>
            <p:cNvPr id="68" name="Group 67"/>
            <p:cNvGrpSpPr/>
            <p:nvPr/>
          </p:nvGrpSpPr>
          <p:grpSpPr>
            <a:xfrm>
              <a:off x="8595244" y="1658013"/>
              <a:ext cx="2172963" cy="1860456"/>
              <a:chOff x="6963996" y="1788206"/>
              <a:chExt cx="2172963" cy="1860456"/>
            </a:xfrm>
          </p:grpSpPr>
          <p:grpSp>
            <p:nvGrpSpPr>
              <p:cNvPr id="49" name="Group 48"/>
              <p:cNvGrpSpPr/>
              <p:nvPr/>
            </p:nvGrpSpPr>
            <p:grpSpPr>
              <a:xfrm>
                <a:off x="6963996" y="2447504"/>
                <a:ext cx="2172963" cy="1201158"/>
                <a:chOff x="7004337" y="2284269"/>
                <a:chExt cx="2172963" cy="1201158"/>
              </a:xfrm>
            </p:grpSpPr>
            <p:sp>
              <p:nvSpPr>
                <p:cNvPr id="13" name="TextBox 12"/>
                <p:cNvSpPr txBox="1"/>
                <p:nvPr/>
              </p:nvSpPr>
              <p:spPr>
                <a:xfrm>
                  <a:off x="7101433" y="2830488"/>
                  <a:ext cx="1884920" cy="654939"/>
                </a:xfrm>
                <a:prstGeom prst="rect">
                  <a:avLst/>
                </a:prstGeom>
                <a:noFill/>
              </p:spPr>
              <p:txBody>
                <a:bodyPr wrap="square" rtlCol="0">
                  <a:spAutoFit/>
                </a:bodyPr>
                <a:lstStyle/>
                <a:p>
                  <a:pPr algn="ctr">
                    <a:defRPr/>
                  </a:pPr>
                  <a:r>
                    <a:rPr lang="en-US" sz="1013" b="1">
                      <a:solidFill>
                        <a:srgbClr val="629DD1">
                          <a:lumMod val="50000"/>
                        </a:srgbClr>
                      </a:solidFill>
                    </a:rPr>
                    <a:t>28.4% </a:t>
                  </a:r>
                  <a:r>
                    <a:rPr lang="en-US" sz="900">
                      <a:solidFill>
                        <a:srgbClr val="629DD1">
                          <a:lumMod val="50000"/>
                        </a:srgbClr>
                      </a:solidFill>
                    </a:rPr>
                    <a:t>Uninsured</a:t>
                  </a:r>
                </a:p>
                <a:p>
                  <a:pPr algn="ctr">
                    <a:defRPr/>
                  </a:pPr>
                  <a:r>
                    <a:rPr lang="en-US" sz="1013" b="1">
                      <a:solidFill>
                        <a:srgbClr val="629DD1">
                          <a:lumMod val="50000"/>
                        </a:srgbClr>
                      </a:solidFill>
                      <a:latin typeface="Tw Cen MT"/>
                    </a:rPr>
                    <a:t>25.3% </a:t>
                  </a:r>
                  <a:r>
                    <a:rPr lang="en-US" sz="900">
                      <a:solidFill>
                        <a:srgbClr val="629DD1">
                          <a:lumMod val="50000"/>
                        </a:srgbClr>
                      </a:solidFill>
                      <a:latin typeface="Tw Cen MT"/>
                    </a:rPr>
                    <a:t>Medicaid</a:t>
                  </a:r>
                </a:p>
                <a:p>
                  <a:pPr algn="ctr">
                    <a:defRPr/>
                  </a:pPr>
                  <a:r>
                    <a:rPr lang="en-US" sz="1013" b="1">
                      <a:solidFill>
                        <a:srgbClr val="629DD1">
                          <a:lumMod val="50000"/>
                        </a:srgbClr>
                      </a:solidFill>
                      <a:latin typeface="Tw Cen MT"/>
                    </a:rPr>
                    <a:t>11.8% </a:t>
                  </a:r>
                  <a:r>
                    <a:rPr lang="en-US" sz="900">
                      <a:solidFill>
                        <a:srgbClr val="629DD1">
                          <a:lumMod val="50000"/>
                        </a:srgbClr>
                      </a:solidFill>
                      <a:latin typeface="Tw Cen MT"/>
                    </a:rPr>
                    <a:t>Private</a:t>
                  </a:r>
                  <a:endParaRPr lang="en-US" sz="1013">
                    <a:solidFill>
                      <a:srgbClr val="629DD1">
                        <a:lumMod val="50000"/>
                      </a:srgbClr>
                    </a:solidFill>
                    <a:latin typeface="Tw Cen MT"/>
                  </a:endParaRPr>
                </a:p>
              </p:txBody>
            </p:sp>
            <p:sp>
              <p:nvSpPr>
                <p:cNvPr id="30" name="Rectangle 29"/>
                <p:cNvSpPr/>
                <p:nvPr/>
              </p:nvSpPr>
              <p:spPr>
                <a:xfrm>
                  <a:off x="7004337" y="2284269"/>
                  <a:ext cx="2172963" cy="290309"/>
                </a:xfrm>
                <a:prstGeom prst="rect">
                  <a:avLst/>
                </a:prstGeom>
              </p:spPr>
              <p:txBody>
                <a:bodyPr wrap="square">
                  <a:spAutoFit/>
                </a:bodyPr>
                <a:lstStyle/>
                <a:p>
                  <a:pPr algn="ctr">
                    <a:defRPr/>
                  </a:pPr>
                  <a:r>
                    <a:rPr lang="en-US" sz="1013" b="1">
                      <a:solidFill>
                        <a:srgbClr val="629DD1">
                          <a:lumMod val="50000"/>
                        </a:srgbClr>
                      </a:solidFill>
                      <a:latin typeface="Tw Cen MT"/>
                    </a:rPr>
                    <a:t>Health Insurance</a:t>
                  </a:r>
                </a:p>
              </p:txBody>
            </p:sp>
          </p:grpSp>
          <p:pic>
            <p:nvPicPr>
              <p:cNvPr id="56" name="Picture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5" y="1788206"/>
                <a:ext cx="638253" cy="561177"/>
              </a:xfrm>
              <a:prstGeom prst="rect">
                <a:avLst/>
              </a:prstGeom>
            </p:spPr>
          </p:pic>
        </p:grpSp>
        <p:grpSp>
          <p:nvGrpSpPr>
            <p:cNvPr id="69" name="Group 68"/>
            <p:cNvGrpSpPr/>
            <p:nvPr/>
          </p:nvGrpSpPr>
          <p:grpSpPr>
            <a:xfrm>
              <a:off x="2242209" y="4127142"/>
              <a:ext cx="2490175" cy="1785520"/>
              <a:chOff x="784184" y="4125672"/>
              <a:chExt cx="2490175" cy="1785520"/>
            </a:xfrm>
          </p:grpSpPr>
          <p:grpSp>
            <p:nvGrpSpPr>
              <p:cNvPr id="50" name="Group 49"/>
              <p:cNvGrpSpPr/>
              <p:nvPr/>
            </p:nvGrpSpPr>
            <p:grpSpPr>
              <a:xfrm>
                <a:off x="784184" y="4808950"/>
                <a:ext cx="2490175" cy="1102242"/>
                <a:chOff x="837972" y="4741715"/>
                <a:chExt cx="2490175" cy="1102242"/>
              </a:xfrm>
            </p:grpSpPr>
            <p:sp>
              <p:nvSpPr>
                <p:cNvPr id="14" name="TextBox 13"/>
                <p:cNvSpPr txBox="1"/>
                <p:nvPr/>
              </p:nvSpPr>
              <p:spPr>
                <a:xfrm>
                  <a:off x="1491405" y="5189019"/>
                  <a:ext cx="1277471" cy="654938"/>
                </a:xfrm>
                <a:prstGeom prst="rect">
                  <a:avLst/>
                </a:prstGeom>
                <a:noFill/>
              </p:spPr>
              <p:txBody>
                <a:bodyPr wrap="square" rtlCol="0">
                  <a:spAutoFit/>
                </a:bodyPr>
                <a:lstStyle/>
                <a:p>
                  <a:pPr algn="ctr">
                    <a:defRPr/>
                  </a:pPr>
                  <a:r>
                    <a:rPr lang="en-US" sz="1013" b="1">
                      <a:solidFill>
                        <a:srgbClr val="629DD1">
                          <a:lumMod val="50000"/>
                        </a:srgbClr>
                      </a:solidFill>
                      <a:latin typeface="Tw Cen MT"/>
                    </a:rPr>
                    <a:t>21.2% </a:t>
                  </a:r>
                  <a:r>
                    <a:rPr lang="en-US" sz="900">
                      <a:solidFill>
                        <a:srgbClr val="629DD1">
                          <a:lumMod val="50000"/>
                        </a:srgbClr>
                      </a:solidFill>
                      <a:latin typeface="Tw Cen MT"/>
                    </a:rPr>
                    <a:t>Yes</a:t>
                  </a:r>
                </a:p>
                <a:p>
                  <a:pPr algn="ctr">
                    <a:defRPr/>
                  </a:pPr>
                  <a:endParaRPr lang="en-US" sz="1013">
                    <a:solidFill>
                      <a:srgbClr val="629DD1">
                        <a:lumMod val="50000"/>
                      </a:srgbClr>
                    </a:solidFill>
                    <a:latin typeface="Tw Cen MT"/>
                  </a:endParaRPr>
                </a:p>
                <a:p>
                  <a:pPr algn="ctr">
                    <a:defRPr/>
                  </a:pPr>
                  <a:r>
                    <a:rPr lang="en-US" sz="1013" b="1">
                      <a:solidFill>
                        <a:srgbClr val="629DD1">
                          <a:lumMod val="50000"/>
                        </a:srgbClr>
                      </a:solidFill>
                      <a:latin typeface="Tw Cen MT"/>
                    </a:rPr>
                    <a:t>14.4% </a:t>
                  </a:r>
                  <a:r>
                    <a:rPr lang="en-US" sz="900">
                      <a:solidFill>
                        <a:srgbClr val="629DD1">
                          <a:lumMod val="50000"/>
                        </a:srgbClr>
                      </a:solidFill>
                      <a:latin typeface="Tw Cen MT"/>
                    </a:rPr>
                    <a:t>No </a:t>
                  </a:r>
                  <a:endParaRPr lang="en-US" sz="1013">
                    <a:solidFill>
                      <a:srgbClr val="629DD1">
                        <a:lumMod val="50000"/>
                      </a:srgbClr>
                    </a:solidFill>
                    <a:latin typeface="Tw Cen MT"/>
                  </a:endParaRPr>
                </a:p>
              </p:txBody>
            </p:sp>
            <p:sp>
              <p:nvSpPr>
                <p:cNvPr id="31" name="Rectangle 30"/>
                <p:cNvSpPr/>
                <p:nvPr/>
              </p:nvSpPr>
              <p:spPr>
                <a:xfrm>
                  <a:off x="837972" y="4741715"/>
                  <a:ext cx="2490175" cy="290309"/>
                </a:xfrm>
                <a:prstGeom prst="rect">
                  <a:avLst/>
                </a:prstGeom>
              </p:spPr>
              <p:txBody>
                <a:bodyPr wrap="square">
                  <a:spAutoFit/>
                </a:bodyPr>
                <a:lstStyle/>
                <a:p>
                  <a:pPr algn="ctr">
                    <a:defRPr/>
                  </a:pPr>
                  <a:r>
                    <a:rPr lang="en-US" sz="1013" b="1">
                      <a:solidFill>
                        <a:srgbClr val="629DD1">
                          <a:lumMod val="50000"/>
                        </a:srgbClr>
                      </a:solidFill>
                      <a:latin typeface="Tw Cen MT"/>
                    </a:rPr>
                    <a:t>Disability/limitation</a:t>
                  </a:r>
                  <a:endParaRPr lang="en-US" sz="1013">
                    <a:solidFill>
                      <a:srgbClr val="629DD1">
                        <a:lumMod val="50000"/>
                      </a:srgbClr>
                    </a:solidFill>
                    <a:latin typeface="Tw Cen MT"/>
                  </a:endParaRPr>
                </a:p>
              </p:txBody>
            </p:sp>
          </p:grpSp>
          <p:pic>
            <p:nvPicPr>
              <p:cNvPr id="59" name="Picture 58"/>
              <p:cNvPicPr>
                <a:picLocks noChangeAspect="1"/>
              </p:cNvPicPr>
              <p:nvPr/>
            </p:nvPicPr>
            <p:blipFill rotWithShape="1">
              <a:blip r:embed="rId7" cstate="print">
                <a:extLst>
                  <a:ext uri="{28A0092B-C50C-407E-A947-70E740481C1C}">
                    <a14:useLocalDpi xmlns:a14="http://schemas.microsoft.com/office/drawing/2010/main" val="0"/>
                  </a:ext>
                </a:extLst>
              </a:blip>
              <a:srcRect b="22007"/>
              <a:stretch/>
            </p:blipFill>
            <p:spPr>
              <a:xfrm>
                <a:off x="1820350" y="4125672"/>
                <a:ext cx="464298" cy="578993"/>
              </a:xfrm>
              <a:prstGeom prst="rect">
                <a:avLst/>
              </a:prstGeom>
            </p:spPr>
          </p:pic>
        </p:grpSp>
        <p:grpSp>
          <p:nvGrpSpPr>
            <p:cNvPr id="70" name="Group 69"/>
            <p:cNvGrpSpPr/>
            <p:nvPr/>
          </p:nvGrpSpPr>
          <p:grpSpPr>
            <a:xfrm>
              <a:off x="4772048" y="4127142"/>
              <a:ext cx="2585151" cy="1793151"/>
              <a:chOff x="3338092" y="4265320"/>
              <a:chExt cx="2585151" cy="1793151"/>
            </a:xfrm>
          </p:grpSpPr>
          <p:grpSp>
            <p:nvGrpSpPr>
              <p:cNvPr id="51" name="Group 50"/>
              <p:cNvGrpSpPr/>
              <p:nvPr/>
            </p:nvGrpSpPr>
            <p:grpSpPr>
              <a:xfrm>
                <a:off x="3338092" y="4919227"/>
                <a:ext cx="2585151" cy="1139244"/>
                <a:chOff x="3391880" y="4851992"/>
                <a:chExt cx="2585151" cy="1139244"/>
              </a:xfrm>
            </p:grpSpPr>
            <p:sp>
              <p:nvSpPr>
                <p:cNvPr id="15" name="TextBox 14"/>
                <p:cNvSpPr txBox="1"/>
                <p:nvPr/>
              </p:nvSpPr>
              <p:spPr>
                <a:xfrm>
                  <a:off x="3391880" y="5356622"/>
                  <a:ext cx="2585151" cy="634614"/>
                </a:xfrm>
                <a:prstGeom prst="rect">
                  <a:avLst/>
                </a:prstGeom>
                <a:noFill/>
              </p:spPr>
              <p:txBody>
                <a:bodyPr wrap="square" rtlCol="0">
                  <a:spAutoFit/>
                </a:bodyPr>
                <a:lstStyle/>
                <a:p>
                  <a:pPr algn="ctr">
                    <a:defRPr/>
                  </a:pPr>
                  <a:r>
                    <a:rPr lang="en-US" sz="1013" b="1">
                      <a:solidFill>
                        <a:srgbClr val="629DD1">
                          <a:lumMod val="50000"/>
                        </a:srgbClr>
                      </a:solidFill>
                      <a:latin typeface="Tw Cen MT"/>
                    </a:rPr>
                    <a:t>20.5% </a:t>
                  </a:r>
                  <a:r>
                    <a:rPr lang="en-US" sz="900">
                      <a:solidFill>
                        <a:srgbClr val="629DD1">
                          <a:lumMod val="50000"/>
                        </a:srgbClr>
                      </a:solidFill>
                      <a:latin typeface="Tw Cen MT"/>
                    </a:rPr>
                    <a:t>Lesbian/Gay/Bisexual</a:t>
                  </a:r>
                </a:p>
                <a:p>
                  <a:pPr algn="ctr">
                    <a:defRPr/>
                  </a:pPr>
                  <a:endParaRPr lang="en-US" sz="900">
                    <a:solidFill>
                      <a:srgbClr val="629DD1">
                        <a:lumMod val="50000"/>
                      </a:srgbClr>
                    </a:solidFill>
                    <a:latin typeface="Tw Cen MT"/>
                  </a:endParaRPr>
                </a:p>
                <a:p>
                  <a:pPr algn="ctr">
                    <a:defRPr/>
                  </a:pPr>
                  <a:r>
                    <a:rPr lang="en-US" sz="1013" b="1">
                      <a:solidFill>
                        <a:srgbClr val="629DD1">
                          <a:lumMod val="50000"/>
                        </a:srgbClr>
                      </a:solidFill>
                      <a:latin typeface="Tw Cen MT"/>
                    </a:rPr>
                    <a:t>15.3%</a:t>
                  </a:r>
                  <a:r>
                    <a:rPr lang="en-US" sz="1013">
                      <a:solidFill>
                        <a:srgbClr val="629DD1">
                          <a:lumMod val="50000"/>
                        </a:srgbClr>
                      </a:solidFill>
                      <a:latin typeface="Tw Cen MT"/>
                    </a:rPr>
                    <a:t> </a:t>
                  </a:r>
                  <a:r>
                    <a:rPr lang="en-US" sz="900">
                      <a:solidFill>
                        <a:srgbClr val="629DD1">
                          <a:lumMod val="50000"/>
                        </a:srgbClr>
                      </a:solidFill>
                      <a:latin typeface="Tw Cen MT"/>
                    </a:rPr>
                    <a:t>Heterosexual</a:t>
                  </a:r>
                </a:p>
              </p:txBody>
            </p:sp>
            <p:sp>
              <p:nvSpPr>
                <p:cNvPr id="32" name="Rectangle 31"/>
                <p:cNvSpPr/>
                <p:nvPr/>
              </p:nvSpPr>
              <p:spPr>
                <a:xfrm>
                  <a:off x="3577894" y="4851992"/>
                  <a:ext cx="2216621" cy="290309"/>
                </a:xfrm>
                <a:prstGeom prst="rect">
                  <a:avLst/>
                </a:prstGeom>
              </p:spPr>
              <p:txBody>
                <a:bodyPr wrap="square">
                  <a:spAutoFit/>
                </a:bodyPr>
                <a:lstStyle/>
                <a:p>
                  <a:pPr algn="ctr">
                    <a:defRPr/>
                  </a:pPr>
                  <a:r>
                    <a:rPr lang="en-US" sz="1013" b="1">
                      <a:solidFill>
                        <a:srgbClr val="629DD1">
                          <a:lumMod val="50000"/>
                        </a:srgbClr>
                      </a:solidFill>
                      <a:latin typeface="Tw Cen MT"/>
                    </a:rPr>
                    <a:t>Sexual orientation</a:t>
                  </a:r>
                  <a:endParaRPr lang="en-US" sz="1013">
                    <a:solidFill>
                      <a:srgbClr val="629DD1">
                        <a:lumMod val="50000"/>
                      </a:srgbClr>
                    </a:solidFill>
                    <a:latin typeface="Tw Cen MT"/>
                  </a:endParaRPr>
                </a:p>
              </p:txBody>
            </p:sp>
          </p:grpSp>
          <p:pic>
            <p:nvPicPr>
              <p:cNvPr id="62" name="Pictur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8207" y="4265320"/>
                <a:ext cx="784190" cy="578993"/>
              </a:xfrm>
              <a:prstGeom prst="rect">
                <a:avLst/>
              </a:prstGeom>
            </p:spPr>
          </p:pic>
        </p:grpSp>
        <p:grpSp>
          <p:nvGrpSpPr>
            <p:cNvPr id="71" name="Group 70"/>
            <p:cNvGrpSpPr/>
            <p:nvPr/>
          </p:nvGrpSpPr>
          <p:grpSpPr>
            <a:xfrm>
              <a:off x="7498584" y="4090058"/>
              <a:ext cx="2884132" cy="1838001"/>
              <a:chOff x="6040560" y="4230089"/>
              <a:chExt cx="2884132" cy="1838001"/>
            </a:xfrm>
          </p:grpSpPr>
          <p:grpSp>
            <p:nvGrpSpPr>
              <p:cNvPr id="52" name="Group 51"/>
              <p:cNvGrpSpPr/>
              <p:nvPr/>
            </p:nvGrpSpPr>
            <p:grpSpPr>
              <a:xfrm>
                <a:off x="6040560" y="4967344"/>
                <a:ext cx="2884132" cy="1100746"/>
                <a:chOff x="6094348" y="4619404"/>
                <a:chExt cx="2884132" cy="1100746"/>
              </a:xfrm>
            </p:grpSpPr>
            <p:sp>
              <p:nvSpPr>
                <p:cNvPr id="16" name="TextBox 15"/>
                <p:cNvSpPr txBox="1"/>
                <p:nvPr/>
              </p:nvSpPr>
              <p:spPr>
                <a:xfrm>
                  <a:off x="6768888" y="5065211"/>
                  <a:ext cx="1269285" cy="654939"/>
                </a:xfrm>
                <a:prstGeom prst="rect">
                  <a:avLst/>
                </a:prstGeom>
                <a:noFill/>
              </p:spPr>
              <p:txBody>
                <a:bodyPr wrap="square" rtlCol="0">
                  <a:spAutoFit/>
                </a:bodyPr>
                <a:lstStyle/>
                <a:p>
                  <a:pPr algn="ctr">
                    <a:defRPr/>
                  </a:pPr>
                  <a:r>
                    <a:rPr lang="en-US" sz="1013" b="1">
                      <a:solidFill>
                        <a:srgbClr val="629DD1">
                          <a:lumMod val="50000"/>
                        </a:srgbClr>
                      </a:solidFill>
                      <a:latin typeface="Tw Cen MT"/>
                    </a:rPr>
                    <a:t>35.8% </a:t>
                  </a:r>
                  <a:r>
                    <a:rPr lang="en-US" sz="900">
                      <a:solidFill>
                        <a:srgbClr val="629DD1">
                          <a:lumMod val="50000"/>
                        </a:srgbClr>
                      </a:solidFill>
                      <a:latin typeface="Tw Cen MT"/>
                    </a:rPr>
                    <a:t>Yes</a:t>
                  </a:r>
                </a:p>
                <a:p>
                  <a:pPr algn="ctr">
                    <a:defRPr/>
                  </a:pPr>
                  <a:endParaRPr lang="en-US" sz="1013">
                    <a:solidFill>
                      <a:srgbClr val="629DD1">
                        <a:lumMod val="50000"/>
                      </a:srgbClr>
                    </a:solidFill>
                    <a:latin typeface="Tw Cen MT"/>
                  </a:endParaRPr>
                </a:p>
                <a:p>
                  <a:pPr algn="ctr">
                    <a:defRPr/>
                  </a:pPr>
                  <a:r>
                    <a:rPr lang="en-US" sz="1013" b="1">
                      <a:solidFill>
                        <a:srgbClr val="629DD1">
                          <a:lumMod val="50000"/>
                        </a:srgbClr>
                      </a:solidFill>
                      <a:latin typeface="Tw Cen MT"/>
                    </a:rPr>
                    <a:t>14.7% </a:t>
                  </a:r>
                  <a:r>
                    <a:rPr lang="en-US" sz="900">
                      <a:solidFill>
                        <a:srgbClr val="629DD1">
                          <a:lumMod val="50000"/>
                        </a:srgbClr>
                      </a:solidFill>
                      <a:latin typeface="Tw Cen MT"/>
                    </a:rPr>
                    <a:t>No </a:t>
                  </a:r>
                  <a:endParaRPr lang="en-US" sz="1013">
                    <a:solidFill>
                      <a:srgbClr val="629DD1">
                        <a:lumMod val="50000"/>
                      </a:srgbClr>
                    </a:solidFill>
                    <a:latin typeface="Tw Cen MT"/>
                  </a:endParaRPr>
                </a:p>
              </p:txBody>
            </p:sp>
            <p:sp>
              <p:nvSpPr>
                <p:cNvPr id="33" name="Rectangle 32"/>
                <p:cNvSpPr/>
                <p:nvPr/>
              </p:nvSpPr>
              <p:spPr>
                <a:xfrm>
                  <a:off x="6094348" y="4619404"/>
                  <a:ext cx="2884132" cy="290309"/>
                </a:xfrm>
                <a:prstGeom prst="rect">
                  <a:avLst/>
                </a:prstGeom>
              </p:spPr>
              <p:txBody>
                <a:bodyPr wrap="square">
                  <a:spAutoFit/>
                </a:bodyPr>
                <a:lstStyle/>
                <a:p>
                  <a:pPr algn="ctr">
                    <a:defRPr/>
                  </a:pPr>
                  <a:r>
                    <a:rPr lang="en-US" sz="1013" b="1">
                      <a:solidFill>
                        <a:srgbClr val="629DD1">
                          <a:lumMod val="50000"/>
                        </a:srgbClr>
                      </a:solidFill>
                      <a:latin typeface="Tw Cen MT"/>
                    </a:rPr>
                    <a:t>Serious Psychological Distress</a:t>
                  </a:r>
                  <a:endParaRPr lang="en-US" sz="1013">
                    <a:solidFill>
                      <a:srgbClr val="629DD1">
                        <a:lumMod val="50000"/>
                      </a:srgbClr>
                    </a:solidFill>
                    <a:latin typeface="Tw Cen MT"/>
                  </a:endParaRPr>
                </a:p>
              </p:txBody>
            </p:sp>
          </p:grpSp>
          <p:pic>
            <p:nvPicPr>
              <p:cNvPr id="64" name="Picture 6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51021" y="4230089"/>
                <a:ext cx="566590" cy="632396"/>
              </a:xfrm>
              <a:prstGeom prst="rect">
                <a:avLst/>
              </a:prstGeom>
            </p:spPr>
          </p:pic>
        </p:grpSp>
      </p:grpSp>
      <p:sp>
        <p:nvSpPr>
          <p:cNvPr id="38" name="TextBox 37">
            <a:extLst>
              <a:ext uri="{FF2B5EF4-FFF2-40B4-BE49-F238E27FC236}">
                <a16:creationId xmlns:a16="http://schemas.microsoft.com/office/drawing/2014/main" id="{A9E0832E-012A-46F0-8E99-E0C846FF7FD1}"/>
              </a:ext>
            </a:extLst>
          </p:cNvPr>
          <p:cNvSpPr txBox="1"/>
          <p:nvPr/>
        </p:nvSpPr>
        <p:spPr>
          <a:xfrm>
            <a:off x="316114" y="2874653"/>
            <a:ext cx="2401873" cy="1200329"/>
          </a:xfrm>
          <a:prstGeom prst="rect">
            <a:avLst/>
          </a:prstGeom>
          <a:noFill/>
        </p:spPr>
        <p:txBody>
          <a:bodyPr wrap="square">
            <a:spAutoFit/>
          </a:bodyPr>
          <a:lstStyle/>
          <a:p>
            <a:r>
              <a:rPr lang="en-US"/>
              <a:t>Thinking About Intersectionality and Examining Community Disparities… </a:t>
            </a:r>
          </a:p>
        </p:txBody>
      </p:sp>
    </p:spTree>
    <p:extLst>
      <p:ext uri="{BB962C8B-B14F-4D97-AF65-F5344CB8AC3E}">
        <p14:creationId xmlns:p14="http://schemas.microsoft.com/office/powerpoint/2010/main" val="4251800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C9B4D-C8E2-4B4C-A9B3-3EB5ED61F80F}"/>
              </a:ext>
            </a:extLst>
          </p:cNvPr>
          <p:cNvSpPr>
            <a:spLocks noGrp="1"/>
          </p:cNvSpPr>
          <p:nvPr>
            <p:ph type="title"/>
          </p:nvPr>
        </p:nvSpPr>
        <p:spPr/>
        <p:txBody>
          <a:bodyPr>
            <a:normAutofit/>
          </a:bodyPr>
          <a:lstStyle/>
          <a:p>
            <a:pPr algn="ctr"/>
            <a:r>
              <a:rPr lang="en-US" sz="2800" dirty="0">
                <a:solidFill>
                  <a:schemeClr val="accent2"/>
                </a:solidFill>
              </a:rPr>
              <a:t>Examining Risk:</a:t>
            </a:r>
            <a:br>
              <a:rPr lang="en-US" sz="2800" dirty="0">
                <a:solidFill>
                  <a:schemeClr val="accent2"/>
                </a:solidFill>
              </a:rPr>
            </a:br>
            <a:r>
              <a:rPr lang="en-US" sz="2800" dirty="0">
                <a:solidFill>
                  <a:schemeClr val="accent2"/>
                </a:solidFill>
              </a:rPr>
              <a:t>Poverty, other disadvantages tied to higher smoking risk</a:t>
            </a:r>
          </a:p>
        </p:txBody>
      </p:sp>
      <p:sp>
        <p:nvSpPr>
          <p:cNvPr id="3" name="Content Placeholder 2">
            <a:extLst>
              <a:ext uri="{FF2B5EF4-FFF2-40B4-BE49-F238E27FC236}">
                <a16:creationId xmlns:a16="http://schemas.microsoft.com/office/drawing/2014/main" id="{BB97BF50-9F58-42EF-B21F-495F04F24C66}"/>
              </a:ext>
            </a:extLst>
          </p:cNvPr>
          <p:cNvSpPr>
            <a:spLocks noGrp="1"/>
          </p:cNvSpPr>
          <p:nvPr>
            <p:ph sz="half" idx="1"/>
          </p:nvPr>
        </p:nvSpPr>
        <p:spPr>
          <a:xfrm>
            <a:off x="1865657" y="1851368"/>
            <a:ext cx="4154144" cy="4540289"/>
          </a:xfrm>
        </p:spPr>
        <p:txBody>
          <a:bodyPr/>
          <a:lstStyle/>
          <a:p>
            <a:pPr marL="2381" indent="0">
              <a:buNone/>
            </a:pPr>
            <a:r>
              <a:rPr lang="en-US" sz="1100" dirty="0"/>
              <a:t>Source</a:t>
            </a:r>
            <a:r>
              <a:rPr lang="en-US" sz="1100" dirty="0">
                <a:hlinkClick r:id="rId3"/>
              </a:rPr>
              <a:t>: Association of Cumulative Socioeconomic and Health-Related Disadvantage With Disparities in Smoking Prevalence in the United States, 2008 to 2017 (Leventhal, Bello, Galstyan, et al.)</a:t>
            </a:r>
            <a:r>
              <a:rPr lang="en-US" sz="1100" dirty="0"/>
              <a:t>  </a:t>
            </a:r>
          </a:p>
          <a:p>
            <a:pPr marL="2381" indent="0">
              <a:buNone/>
            </a:pPr>
            <a:endParaRPr lang="en-US" sz="1100" dirty="0"/>
          </a:p>
          <a:p>
            <a:pPr marL="2381" indent="0">
              <a:buNone/>
            </a:pPr>
            <a:endParaRPr lang="en-US" sz="1100" dirty="0"/>
          </a:p>
          <a:p>
            <a:pPr marL="2381" indent="0">
              <a:buNone/>
            </a:pPr>
            <a:endParaRPr lang="en-US" sz="1100" dirty="0"/>
          </a:p>
          <a:p>
            <a:pPr marL="2381" indent="0">
              <a:buNone/>
            </a:pPr>
            <a:endParaRPr lang="en-US" sz="1100" dirty="0"/>
          </a:p>
        </p:txBody>
      </p:sp>
      <p:sp>
        <p:nvSpPr>
          <p:cNvPr id="5" name="Slide Number Placeholder 4">
            <a:extLst>
              <a:ext uri="{FF2B5EF4-FFF2-40B4-BE49-F238E27FC236}">
                <a16:creationId xmlns:a16="http://schemas.microsoft.com/office/drawing/2014/main" id="{AD75B380-C64A-4D4F-BD35-A8E77F7E5980}"/>
              </a:ext>
            </a:extLst>
          </p:cNvPr>
          <p:cNvSpPr>
            <a:spLocks noGrp="1"/>
          </p:cNvSpPr>
          <p:nvPr>
            <p:ph type="sldNum" sz="quarter" idx="12"/>
          </p:nvPr>
        </p:nvSpPr>
        <p:spPr/>
        <p:txBody>
          <a:bodyPr/>
          <a:lstStyle/>
          <a:p>
            <a:pPr>
              <a:defRPr/>
            </a:pPr>
            <a:fld id="{95F7F342-F528-411E-9A32-8C9085DB9EC9}" type="slidenum">
              <a:rPr lang="en-US" smtClean="0"/>
              <a:pPr>
                <a:defRPr/>
              </a:pPr>
              <a:t>11</a:t>
            </a:fld>
            <a:endParaRPr lang="en-US"/>
          </a:p>
        </p:txBody>
      </p:sp>
      <p:pic>
        <p:nvPicPr>
          <p:cNvPr id="10" name="Picture 4" descr="Proportion of Current Smokers by Cumulative Disadvantagea in Each Year, National Health Interview Survey, 2008 to 2017b">
            <a:extLst>
              <a:ext uri="{FF2B5EF4-FFF2-40B4-BE49-F238E27FC236}">
                <a16:creationId xmlns:a16="http://schemas.microsoft.com/office/drawing/2014/main" id="{5706FC84-84D9-4A91-8008-B1187B763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184" y="2704689"/>
            <a:ext cx="3164447" cy="22268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968F60FE-DB6A-4EB1-AED3-3FCBC7628529}"/>
              </a:ext>
            </a:extLst>
          </p:cNvPr>
          <p:cNvGraphicFramePr/>
          <p:nvPr/>
        </p:nvGraphicFramePr>
        <p:xfrm>
          <a:off x="4410636" y="1721578"/>
          <a:ext cx="6633882" cy="44315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43790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Up 5">
            <a:extLst>
              <a:ext uri="{FF2B5EF4-FFF2-40B4-BE49-F238E27FC236}">
                <a16:creationId xmlns:a16="http://schemas.microsoft.com/office/drawing/2014/main" id="{E0A444D2-C346-40AE-9228-375F4EE34A71}"/>
              </a:ext>
            </a:extLst>
          </p:cNvPr>
          <p:cNvSpPr/>
          <p:nvPr/>
        </p:nvSpPr>
        <p:spPr>
          <a:xfrm rot="10800000">
            <a:off x="7270541" y="3846444"/>
            <a:ext cx="1696453" cy="2117558"/>
          </a:xfrm>
          <a:prstGeom prst="upArrow">
            <a:avLst/>
          </a:prstGeom>
          <a:solidFill>
            <a:schemeClr val="bg2">
              <a:lumMod val="9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F150F5E4-9655-4629-9BED-1A6DC94902AF}"/>
              </a:ext>
            </a:extLst>
          </p:cNvPr>
          <p:cNvSpPr/>
          <p:nvPr/>
        </p:nvSpPr>
        <p:spPr>
          <a:xfrm>
            <a:off x="2010571" y="0"/>
            <a:ext cx="1696453" cy="2040157"/>
          </a:xfrm>
          <a:prstGeom prst="upArrow">
            <a:avLst/>
          </a:prstGeom>
          <a:solidFill>
            <a:srgbClr val="EA5E29"/>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 name="Content Placeholder 2">
            <a:extLst>
              <a:ext uri="{FF2B5EF4-FFF2-40B4-BE49-F238E27FC236}">
                <a16:creationId xmlns:a16="http://schemas.microsoft.com/office/drawing/2014/main" id="{EAA70172-8B14-4CB1-B934-4A002676FE0C}"/>
              </a:ext>
            </a:extLst>
          </p:cNvPr>
          <p:cNvSpPr>
            <a:spLocks noGrp="1"/>
          </p:cNvSpPr>
          <p:nvPr>
            <p:ph idx="1"/>
          </p:nvPr>
        </p:nvSpPr>
        <p:spPr>
          <a:xfrm>
            <a:off x="445605" y="2163097"/>
            <a:ext cx="11062252" cy="4112688"/>
          </a:xfrm>
        </p:spPr>
        <p:txBody>
          <a:bodyPr/>
          <a:lstStyle/>
          <a:p>
            <a:pPr marL="2381" algn="ctr"/>
            <a:r>
              <a:rPr lang="en-US" sz="2400" i="1"/>
              <a:t>"Disadvantage is a common denominator in smoking in the U.S. today, and if you face more disadvantages, your liability to smoking increases. </a:t>
            </a:r>
          </a:p>
          <a:p>
            <a:pPr marL="2381" algn="ctr"/>
            <a:r>
              <a:rPr lang="en-US" sz="2400" i="1"/>
              <a:t>Disparities in smoking are explained by disadvantaged populations being more likely to start smoking and less likely to quit smoking."</a:t>
            </a:r>
          </a:p>
          <a:p>
            <a:pPr marL="2381"/>
            <a:endParaRPr lang="en-US"/>
          </a:p>
          <a:p>
            <a:pPr marL="2381"/>
            <a:endParaRPr lang="en-US" sz="900"/>
          </a:p>
          <a:p>
            <a:pPr marL="2381"/>
            <a:endParaRPr lang="en-US" sz="825">
              <a:solidFill>
                <a:schemeClr val="tx1">
                  <a:lumMod val="50000"/>
                  <a:lumOff val="50000"/>
                </a:schemeClr>
              </a:solidFill>
            </a:endParaRPr>
          </a:p>
          <a:p>
            <a:pPr marL="2381"/>
            <a:endParaRPr lang="en-US" sz="825">
              <a:solidFill>
                <a:schemeClr val="tx1">
                  <a:lumMod val="50000"/>
                  <a:lumOff val="50000"/>
                </a:schemeClr>
              </a:solidFill>
            </a:endParaRPr>
          </a:p>
          <a:p>
            <a:pPr marL="2381"/>
            <a:endParaRPr lang="en-US" sz="825">
              <a:solidFill>
                <a:schemeClr val="tx1">
                  <a:lumMod val="50000"/>
                  <a:lumOff val="50000"/>
                </a:schemeClr>
              </a:solidFill>
            </a:endParaRPr>
          </a:p>
          <a:p>
            <a:pPr marL="2381"/>
            <a:endParaRPr lang="en-US" sz="825">
              <a:solidFill>
                <a:schemeClr val="tx1">
                  <a:lumMod val="50000"/>
                  <a:lumOff val="50000"/>
                </a:schemeClr>
              </a:solidFill>
            </a:endParaRPr>
          </a:p>
          <a:p>
            <a:pPr marL="0" indent="0">
              <a:buNone/>
            </a:pPr>
            <a:endParaRPr lang="en-US" sz="1000">
              <a:solidFill>
                <a:schemeClr val="bg1">
                  <a:lumMod val="50000"/>
                </a:schemeClr>
              </a:solidFill>
            </a:endParaRPr>
          </a:p>
        </p:txBody>
      </p:sp>
      <p:sp>
        <p:nvSpPr>
          <p:cNvPr id="4" name="Slide Number Placeholder 3">
            <a:extLst>
              <a:ext uri="{FF2B5EF4-FFF2-40B4-BE49-F238E27FC236}">
                <a16:creationId xmlns:a16="http://schemas.microsoft.com/office/drawing/2014/main" id="{A086961B-BAC3-4A29-A38C-3BF014FF3925}"/>
              </a:ext>
            </a:extLst>
          </p:cNvPr>
          <p:cNvSpPr>
            <a:spLocks noGrp="1"/>
          </p:cNvSpPr>
          <p:nvPr>
            <p:ph type="sldNum" sz="quarter" idx="10"/>
          </p:nvPr>
        </p:nvSpPr>
        <p:spPr>
          <a:xfrm>
            <a:off x="8789988" y="6488115"/>
            <a:ext cx="354012" cy="2873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ctr" defTabSz="457200" rtl="0" eaLnBrk="0" fontAlgn="base" hangingPunct="0">
              <a:spcBef>
                <a:spcPct val="0"/>
              </a:spcBef>
              <a:spcAft>
                <a:spcPct val="0"/>
              </a:spcAft>
              <a:defRPr sz="600" b="1" kern="1200">
                <a:solidFill>
                  <a:schemeClr val="bg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defRPr/>
            </a:pPr>
            <a:fld id="{70EBD29F-7554-4A75-9427-659822E767B2}" type="slidenum">
              <a:rPr lang="en-US" altLang="en-US" smtClean="0"/>
              <a:pPr>
                <a:defRPr/>
              </a:pPr>
              <a:t>12</a:t>
            </a:fld>
            <a:endParaRPr lang="en-US" altLang="en-US"/>
          </a:p>
        </p:txBody>
      </p:sp>
      <p:sp>
        <p:nvSpPr>
          <p:cNvPr id="7" name="TextBox 6">
            <a:extLst>
              <a:ext uri="{FF2B5EF4-FFF2-40B4-BE49-F238E27FC236}">
                <a16:creationId xmlns:a16="http://schemas.microsoft.com/office/drawing/2014/main" id="{E4C471EF-C24F-BAF7-A58C-E55ED10E8989}"/>
              </a:ext>
            </a:extLst>
          </p:cNvPr>
          <p:cNvSpPr txBox="1"/>
          <p:nvPr/>
        </p:nvSpPr>
        <p:spPr>
          <a:xfrm>
            <a:off x="4204285" y="6243611"/>
            <a:ext cx="2553232" cy="400110"/>
          </a:xfrm>
          <a:prstGeom prst="rect">
            <a:avLst/>
          </a:prstGeom>
          <a:noFill/>
        </p:spPr>
        <p:txBody>
          <a:bodyPr wrap="square" lIns="91440" tIns="45720" rIns="91440" bIns="45720" rtlCol="0" anchor="t">
            <a:spAutoFit/>
          </a:bodyPr>
          <a:lstStyle/>
          <a:p>
            <a:pPr algn="ctr"/>
            <a:r>
              <a:rPr lang="en-US" sz="1000"/>
              <a:t>Source:</a:t>
            </a:r>
            <a:r>
              <a:rPr lang="en-US" sz="1000">
                <a:ea typeface="+mn-lt"/>
                <a:cs typeface="+mn-lt"/>
              </a:rPr>
              <a:t> Leventhal, </a:t>
            </a:r>
            <a:r>
              <a:rPr lang="en-US" sz="1000" b="0" i="0">
                <a:effectLst/>
                <a:ea typeface="+mn-lt"/>
                <a:cs typeface="+mn-lt"/>
              </a:rPr>
              <a:t>2019</a:t>
            </a:r>
            <a:endParaRPr lang="en-US">
              <a:ea typeface="+mn-lt"/>
              <a:cs typeface="+mn-lt"/>
            </a:endParaRPr>
          </a:p>
          <a:p>
            <a:pPr marL="0" indent="0" algn="ctr">
              <a:buNone/>
            </a:pPr>
            <a:endParaRPr lang="en-US" sz="1000">
              <a:solidFill>
                <a:schemeClr val="bg1">
                  <a:lumMod val="50000"/>
                </a:schemeClr>
              </a:solidFill>
              <a:cs typeface="Calibri"/>
            </a:endParaRPr>
          </a:p>
        </p:txBody>
      </p:sp>
    </p:spTree>
    <p:extLst>
      <p:ext uri="{BB962C8B-B14F-4D97-AF65-F5344CB8AC3E}">
        <p14:creationId xmlns:p14="http://schemas.microsoft.com/office/powerpoint/2010/main" val="2628989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CDD4A-802F-D44B-69C1-E0A36CAAE386}"/>
              </a:ext>
            </a:extLst>
          </p:cNvPr>
          <p:cNvSpPr>
            <a:spLocks noGrp="1"/>
          </p:cNvSpPr>
          <p:nvPr>
            <p:ph type="title"/>
          </p:nvPr>
        </p:nvSpPr>
        <p:spPr>
          <a:xfrm>
            <a:off x="564874" y="3485900"/>
            <a:ext cx="11062252" cy="1325563"/>
          </a:xfrm>
        </p:spPr>
        <p:txBody>
          <a:bodyPr/>
          <a:lstStyle/>
          <a:p>
            <a:r>
              <a:rPr lang="en-US" b="1"/>
              <a:t>Understanding Trauma: </a:t>
            </a:r>
            <a:r>
              <a:rPr lang="en-US" i="1"/>
              <a:t>taking a closer look</a:t>
            </a:r>
          </a:p>
        </p:txBody>
      </p:sp>
    </p:spTree>
    <p:extLst>
      <p:ext uri="{BB962C8B-B14F-4D97-AF65-F5344CB8AC3E}">
        <p14:creationId xmlns:p14="http://schemas.microsoft.com/office/powerpoint/2010/main" val="3674451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29848-1AF8-49BF-908F-BE1EADF8300D}"/>
              </a:ext>
            </a:extLst>
          </p:cNvPr>
          <p:cNvSpPr>
            <a:spLocks noGrp="1"/>
          </p:cNvSpPr>
          <p:nvPr>
            <p:ph type="title"/>
          </p:nvPr>
        </p:nvSpPr>
        <p:spPr>
          <a:xfrm>
            <a:off x="4965430" y="365125"/>
            <a:ext cx="6661695" cy="1325563"/>
          </a:xfrm>
        </p:spPr>
        <p:txBody>
          <a:bodyPr/>
          <a:lstStyle/>
          <a:p>
            <a:pPr algn="ctr"/>
            <a:r>
              <a:rPr lang="en-US" sz="3600"/>
              <a:t>Adversity, Trauma and Toxic Stress</a:t>
            </a:r>
          </a:p>
        </p:txBody>
      </p:sp>
      <p:sp>
        <p:nvSpPr>
          <p:cNvPr id="11" name="Content Placeholder 1">
            <a:extLst>
              <a:ext uri="{FF2B5EF4-FFF2-40B4-BE49-F238E27FC236}">
                <a16:creationId xmlns:a16="http://schemas.microsoft.com/office/drawing/2014/main" id="{D005AB8C-BA79-49FC-AF00-CBEF62A31A89}"/>
              </a:ext>
            </a:extLst>
          </p:cNvPr>
          <p:cNvSpPr>
            <a:spLocks noGrp="1"/>
          </p:cNvSpPr>
          <p:nvPr>
            <p:ph idx="1"/>
          </p:nvPr>
        </p:nvSpPr>
        <p:spPr>
          <a:xfrm>
            <a:off x="4805010" y="1442690"/>
            <a:ext cx="7226549" cy="4419597"/>
          </a:xfrm>
        </p:spPr>
        <p:txBody>
          <a:bodyPr vert="horz" lIns="91440" tIns="45720" rIns="91440" bIns="45720" rtlCol="0">
            <a:normAutofit/>
          </a:bodyPr>
          <a:lstStyle/>
          <a:p>
            <a:pPr indent="-228600" defTabSz="914400">
              <a:lnSpc>
                <a:spcPct val="90000"/>
              </a:lnSpc>
              <a:spcBef>
                <a:spcPts val="0"/>
              </a:spcBef>
              <a:buFont typeface="Arial" panose="020B0604020202020204" pitchFamily="34" charset="0"/>
              <a:buChar char="•"/>
            </a:pPr>
            <a:r>
              <a:rPr lang="en-US" sz="2000" b="1">
                <a:cs typeface="Calibri Light" panose="020F0302020204030204" pitchFamily="34" charset="0"/>
              </a:rPr>
              <a:t>Trauma</a:t>
            </a:r>
            <a:r>
              <a:rPr lang="en-US" sz="2000">
                <a:cs typeface="Calibri Light" panose="020F0302020204030204" pitchFamily="34" charset="0"/>
              </a:rPr>
              <a:t> – possible outcome of exposure to adversity that  occurs when a person perceives an event or set of circumstances as extremely frightening, harmful or threatening. </a:t>
            </a:r>
          </a:p>
          <a:p>
            <a:pPr indent="-228600" defTabSz="914400">
              <a:lnSpc>
                <a:spcPct val="90000"/>
              </a:lnSpc>
              <a:spcBef>
                <a:spcPts val="0"/>
              </a:spcBef>
              <a:buFont typeface="Arial" panose="020B0604020202020204" pitchFamily="34" charset="0"/>
              <a:buChar char="•"/>
            </a:pPr>
            <a:endParaRPr lang="en-US" sz="2000">
              <a:cs typeface="Calibri Light" panose="020F0302020204030204" pitchFamily="34" charset="0"/>
            </a:endParaRPr>
          </a:p>
          <a:p>
            <a:pPr indent="-228600" defTabSz="914400">
              <a:lnSpc>
                <a:spcPct val="90000"/>
              </a:lnSpc>
              <a:spcBef>
                <a:spcPts val="0"/>
              </a:spcBef>
              <a:buFont typeface="Arial" panose="020B0604020202020204" pitchFamily="34" charset="0"/>
              <a:buChar char="•"/>
            </a:pPr>
            <a:r>
              <a:rPr lang="en-US" sz="2000" b="1">
                <a:cs typeface="Calibri Light" panose="020F0302020204030204" pitchFamily="34" charset="0"/>
              </a:rPr>
              <a:t>Toxic stress </a:t>
            </a:r>
            <a:r>
              <a:rPr lang="en-US" sz="2000">
                <a:cs typeface="Calibri Light" panose="020F0302020204030204" pitchFamily="34" charset="0"/>
              </a:rPr>
              <a:t>– can occur when an individual experiences adversity that is extreme, long-lasting and severe without adequate support and the stress response system becomes overactivated.</a:t>
            </a:r>
          </a:p>
          <a:p>
            <a:pPr indent="-228600" defTabSz="914400">
              <a:lnSpc>
                <a:spcPct val="90000"/>
              </a:lnSpc>
              <a:spcBef>
                <a:spcPts val="0"/>
              </a:spcBef>
              <a:buFont typeface="Arial" panose="020B0604020202020204" pitchFamily="34" charset="0"/>
              <a:buChar char="•"/>
            </a:pPr>
            <a:endParaRPr lang="en-US" sz="2000" b="1">
              <a:ea typeface="+mn-ea"/>
              <a:cs typeface="Calibri Light" panose="020F0302020204030204" pitchFamily="34" charset="0"/>
            </a:endParaRPr>
          </a:p>
          <a:p>
            <a:pPr indent="-228600" defTabSz="914400">
              <a:lnSpc>
                <a:spcPct val="90000"/>
              </a:lnSpc>
              <a:spcBef>
                <a:spcPts val="0"/>
              </a:spcBef>
              <a:buFont typeface="Arial" panose="020B0604020202020204" pitchFamily="34" charset="0"/>
              <a:buChar char="•"/>
            </a:pPr>
            <a:r>
              <a:rPr lang="en-US" sz="2000" b="1">
                <a:ea typeface="+mn-ea"/>
                <a:cs typeface="Calibri Light" panose="020F0302020204030204" pitchFamily="34" charset="0"/>
              </a:rPr>
              <a:t>Childhood adversity </a:t>
            </a:r>
            <a:r>
              <a:rPr lang="en-US" sz="2000">
                <a:ea typeface="+mn-ea"/>
                <a:cs typeface="Calibri Light" panose="020F0302020204030204" pitchFamily="34" charset="0"/>
              </a:rPr>
              <a:t>– wide range of circumstances or events that pose a serious threat to a child’s physical or psychological well-being.</a:t>
            </a:r>
          </a:p>
          <a:p>
            <a:pPr indent="-228600" defTabSz="914400">
              <a:lnSpc>
                <a:spcPct val="90000"/>
              </a:lnSpc>
              <a:spcBef>
                <a:spcPts val="0"/>
              </a:spcBef>
              <a:buFont typeface="Arial" panose="020B0604020202020204" pitchFamily="34" charset="0"/>
              <a:buChar char="•"/>
            </a:pPr>
            <a:endParaRPr lang="en-US" sz="2000">
              <a:ea typeface="+mn-ea"/>
              <a:cs typeface="Calibri Light" panose="020F0302020204030204" pitchFamily="34" charset="0"/>
            </a:endParaRPr>
          </a:p>
          <a:p>
            <a:pPr indent="-228600" defTabSz="914400">
              <a:lnSpc>
                <a:spcPct val="90000"/>
              </a:lnSpc>
              <a:spcBef>
                <a:spcPts val="0"/>
              </a:spcBef>
              <a:buFont typeface="Arial" panose="020B0604020202020204" pitchFamily="34" charset="0"/>
              <a:buChar char="•"/>
            </a:pPr>
            <a:r>
              <a:rPr lang="en-US" sz="2000" b="1">
                <a:ea typeface="+mn-ea"/>
                <a:cs typeface="Calibri Light" panose="020F0302020204030204" pitchFamily="34" charset="0"/>
              </a:rPr>
              <a:t>Adverse childhood experiences </a:t>
            </a:r>
            <a:r>
              <a:rPr lang="en-US" sz="2000">
                <a:ea typeface="+mn-ea"/>
                <a:cs typeface="Calibri Light" panose="020F0302020204030204" pitchFamily="34" charset="0"/>
              </a:rPr>
              <a:t>–a subset of childhood adversities included in the seminal ACEs study.  </a:t>
            </a:r>
          </a:p>
          <a:p>
            <a:pPr indent="-228600" defTabSz="914400">
              <a:lnSpc>
                <a:spcPct val="90000"/>
              </a:lnSpc>
              <a:spcBef>
                <a:spcPts val="0"/>
              </a:spcBef>
              <a:buFont typeface="Arial" panose="020B0604020202020204" pitchFamily="34" charset="0"/>
              <a:buChar char="•"/>
            </a:pPr>
            <a:endParaRPr lang="en-US" sz="2000">
              <a:ea typeface="+mn-ea"/>
              <a:cs typeface="Calibri Light" panose="020F0302020204030204" pitchFamily="34" charset="0"/>
            </a:endParaRPr>
          </a:p>
          <a:p>
            <a:pPr indent="-228600" defTabSz="914400">
              <a:lnSpc>
                <a:spcPct val="90000"/>
              </a:lnSpc>
              <a:spcBef>
                <a:spcPts val="0"/>
              </a:spcBef>
              <a:buFont typeface="Arial" panose="020B0604020202020204" pitchFamily="34" charset="0"/>
              <a:buChar char="•"/>
            </a:pPr>
            <a:endParaRPr lang="en-US" sz="2000">
              <a:ea typeface="+mn-ea"/>
              <a:cs typeface="Calibri Light" panose="020F0302020204030204" pitchFamily="34" charset="0"/>
            </a:endParaRPr>
          </a:p>
          <a:p>
            <a:pPr indent="-228600" defTabSz="914400">
              <a:lnSpc>
                <a:spcPct val="90000"/>
              </a:lnSpc>
              <a:buFont typeface="Arial" panose="020B0604020202020204" pitchFamily="34" charset="0"/>
              <a:buChar char="•"/>
            </a:pPr>
            <a:endParaRPr lang="en-US" sz="1200">
              <a:ea typeface="+mn-ea"/>
              <a:cs typeface="+mn-cs"/>
            </a:endParaRPr>
          </a:p>
        </p:txBody>
      </p:sp>
      <p:pic>
        <p:nvPicPr>
          <p:cNvPr id="12" name="Picture 11" descr="A picture containing sky, grass, cloudy, clouds&#10;&#10;Description automatically generated">
            <a:extLst>
              <a:ext uri="{FF2B5EF4-FFF2-40B4-BE49-F238E27FC236}">
                <a16:creationId xmlns:a16="http://schemas.microsoft.com/office/drawing/2014/main" id="{0C818F30-09A8-4A59-9806-5AC9A78CCF6A}"/>
              </a:ext>
            </a:extLst>
          </p:cNvPr>
          <p:cNvPicPr>
            <a:picLocks noChangeAspect="1"/>
          </p:cNvPicPr>
          <p:nvPr/>
        </p:nvPicPr>
        <p:blipFill rotWithShape="1">
          <a:blip r:embed="rId3">
            <a:extLst>
              <a:ext uri="{28A0092B-C50C-407E-A947-70E740481C1C}">
                <a14:useLocalDpi xmlns:a14="http://schemas.microsoft.com/office/drawing/2010/main" val="0"/>
              </a:ext>
            </a:extLst>
          </a:blip>
          <a:srcRect l="16212" r="39515" b="2"/>
          <a:stretch/>
        </p:blipFill>
        <p:spPr>
          <a:xfrm>
            <a:off x="20" y="10"/>
            <a:ext cx="4635571" cy="6857990"/>
          </a:xfrm>
          <a:prstGeom prst="rect">
            <a:avLst/>
          </a:prstGeom>
          <a:effectLst/>
        </p:spPr>
      </p:pic>
      <p:sp>
        <p:nvSpPr>
          <p:cNvPr id="13" name="TextBox 12">
            <a:extLst>
              <a:ext uri="{FF2B5EF4-FFF2-40B4-BE49-F238E27FC236}">
                <a16:creationId xmlns:a16="http://schemas.microsoft.com/office/drawing/2014/main" id="{509168BE-CAB7-4999-AF96-42664414411C}"/>
              </a:ext>
            </a:extLst>
          </p:cNvPr>
          <p:cNvSpPr txBox="1"/>
          <p:nvPr/>
        </p:nvSpPr>
        <p:spPr>
          <a:xfrm>
            <a:off x="1223437" y="6253132"/>
            <a:ext cx="234624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EEECE1"/>
                </a:solidFill>
                <a:effectLst/>
                <a:uLnTx/>
                <a:uFillTx/>
                <a:latin typeface="Calibri"/>
                <a:ea typeface="+mn-ea"/>
                <a:cs typeface="+mn-cs"/>
              </a:rPr>
              <a:t>Child Trends, 2019.  </a:t>
            </a:r>
          </a:p>
        </p:txBody>
      </p:sp>
    </p:spTree>
    <p:extLst>
      <p:ext uri="{BB962C8B-B14F-4D97-AF65-F5344CB8AC3E}">
        <p14:creationId xmlns:p14="http://schemas.microsoft.com/office/powerpoint/2010/main" val="3436142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F312E684-6EE1-4218-8BA8-2B211213B8D5}"/>
              </a:ext>
            </a:extLst>
          </p:cNvPr>
          <p:cNvSpPr txBox="1">
            <a:spLocks noChangeArrowheads="1"/>
          </p:cNvSpPr>
          <p:nvPr/>
        </p:nvSpPr>
        <p:spPr bwMode="auto">
          <a:xfrm>
            <a:off x="400141" y="599122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ts val="1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ts val="500"/>
              </a:spcBef>
              <a:spcAft>
                <a:spcPct val="0"/>
              </a:spcAft>
              <a:buFont typeface="Arial" panose="020B0604020202020204" pitchFamily="34" charset="0"/>
              <a:buChar char="•"/>
              <a:defRPr sz="16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ts val="500"/>
              </a:spcBef>
              <a:spcAft>
                <a:spcPct val="0"/>
              </a:spcAft>
              <a:buFont typeface="Arial" panose="020B0604020202020204" pitchFamily="34" charset="0"/>
              <a:buChar char="•"/>
              <a:defRPr sz="16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ts val="500"/>
              </a:spcBef>
              <a:spcAft>
                <a:spcPct val="0"/>
              </a:spcAft>
              <a:buFont typeface="Arial" panose="020B0604020202020204" pitchFamily="34" charset="0"/>
              <a:buChar char="•"/>
              <a:defRPr sz="16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ts val="500"/>
              </a:spcBef>
              <a:spcAft>
                <a:spcPct val="0"/>
              </a:spcAft>
              <a:buFont typeface="Arial" panose="020B0604020202020204" pitchFamily="34" charset="0"/>
              <a:buChar char="•"/>
              <a:defRPr sz="1600" kern="1200">
                <a:solidFill>
                  <a:schemeClr val="tx1"/>
                </a:solidFill>
                <a:latin typeface="Calibri" panose="020F0502020204030204" pitchFamily="34" charset="0"/>
                <a:ea typeface="+mn-ea"/>
                <a:cs typeface="+mn-cs"/>
              </a:defRPr>
            </a:lvl9pPr>
          </a:lstStyle>
          <a:p>
            <a:pPr>
              <a:spcBef>
                <a:spcPct val="0"/>
              </a:spcBef>
              <a:buFontTx/>
              <a:buNone/>
            </a:pPr>
            <a:fld id="{0340B975-DECD-4798-8CEF-FC9C018E99ED}" type="slidenum">
              <a:rPr lang="en-US" altLang="en-US" sz="1200" smtClean="0">
                <a:solidFill>
                  <a:schemeClr val="accent1"/>
                </a:solidFill>
              </a:rPr>
              <a:pPr>
                <a:spcBef>
                  <a:spcPct val="0"/>
                </a:spcBef>
                <a:buFontTx/>
                <a:buNone/>
              </a:pPr>
              <a:t>15</a:t>
            </a:fld>
            <a:endParaRPr lang="en-US" altLang="en-US" sz="1200">
              <a:solidFill>
                <a:schemeClr val="accent1"/>
              </a:solidFill>
            </a:endParaRPr>
          </a:p>
        </p:txBody>
      </p:sp>
      <p:sp>
        <p:nvSpPr>
          <p:cNvPr id="5" name="Rectangle 2">
            <a:extLst>
              <a:ext uri="{FF2B5EF4-FFF2-40B4-BE49-F238E27FC236}">
                <a16:creationId xmlns:a16="http://schemas.microsoft.com/office/drawing/2014/main" id="{BD8D0C25-0E39-4256-B061-D2AA79B3B0A7}"/>
              </a:ext>
            </a:extLst>
          </p:cNvPr>
          <p:cNvSpPr>
            <a:spLocks noChangeArrowheads="1"/>
          </p:cNvSpPr>
          <p:nvPr/>
        </p:nvSpPr>
        <p:spPr bwMode="auto">
          <a:xfrm>
            <a:off x="4711791" y="2663825"/>
            <a:ext cx="33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ts val="5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spcBef>
                <a:spcPts val="500"/>
              </a:spcBef>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spcBef>
                <a:spcPts val="500"/>
              </a:spcBef>
              <a:spcAft>
                <a:spcPct val="0"/>
              </a:spcAft>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spcBef>
                <a:spcPts val="500"/>
              </a:spcBef>
              <a:spcAft>
                <a:spcPct val="0"/>
              </a:spcAft>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spcBef>
                <a:spcPts val="500"/>
              </a:spcBef>
              <a:spcAft>
                <a:spcPct val="0"/>
              </a:spcAft>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spcBef>
                <a:spcPts val="500"/>
              </a:spcBef>
              <a:spcAft>
                <a:spcPct val="0"/>
              </a:spcAft>
              <a:buFont typeface="Arial" panose="020B0604020202020204" pitchFamily="34" charset="0"/>
              <a:buChar char="•"/>
              <a:defRPr sz="16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Times New Roman" panose="02020603050405020304" pitchFamily="18" charset="0"/>
              </a:rPr>
              <a:t> </a:t>
            </a:r>
            <a:endParaRPr lang="en-US" altLang="en-US" sz="1800"/>
          </a:p>
        </p:txBody>
      </p:sp>
      <p:pic>
        <p:nvPicPr>
          <p:cNvPr id="6" name="Picture 2">
            <a:extLst>
              <a:ext uri="{FF2B5EF4-FFF2-40B4-BE49-F238E27FC236}">
                <a16:creationId xmlns:a16="http://schemas.microsoft.com/office/drawing/2014/main" id="{0FBDC013-D01C-484B-BF19-AD0D7DC03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16" y="593007"/>
            <a:ext cx="2009593" cy="134347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73AE4F9A-D4A3-430C-9333-68FB615D22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16" y="2660395"/>
            <a:ext cx="2009593" cy="13446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FDF3EAC2-5256-4C28-BE81-07F1242F1E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16" y="4696372"/>
            <a:ext cx="2009593" cy="13311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737C14B3-7E72-4619-A350-4F4CF1E651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3169" y="494326"/>
            <a:ext cx="2236881" cy="13164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a:extLst>
              <a:ext uri="{FF2B5EF4-FFF2-40B4-BE49-F238E27FC236}">
                <a16:creationId xmlns:a16="http://schemas.microsoft.com/office/drawing/2014/main" id="{2E335D81-890E-4891-B580-1D9E0FD508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6920" y="393175"/>
            <a:ext cx="2190749" cy="1465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a:extLst>
              <a:ext uri="{FF2B5EF4-FFF2-40B4-BE49-F238E27FC236}">
                <a16:creationId xmlns:a16="http://schemas.microsoft.com/office/drawing/2014/main" id="{97AF0D75-9C66-4ABD-BBBC-C41F1B89ED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7693" y="2591758"/>
            <a:ext cx="2092857" cy="14132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a:extLst>
              <a:ext uri="{FF2B5EF4-FFF2-40B4-BE49-F238E27FC236}">
                <a16:creationId xmlns:a16="http://schemas.microsoft.com/office/drawing/2014/main" id="{EDEEE636-B794-4ECE-951B-A2D4D047E087}"/>
              </a:ext>
            </a:extLst>
          </p:cNvPr>
          <p:cNvSpPr>
            <a:spLocks noChangeArrowheads="1"/>
          </p:cNvSpPr>
          <p:nvPr/>
        </p:nvSpPr>
        <p:spPr bwMode="auto">
          <a:xfrm>
            <a:off x="3740241" y="3902075"/>
            <a:ext cx="49657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ts val="5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spcBef>
                <a:spcPts val="500"/>
              </a:spcBef>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spcBef>
                <a:spcPts val="500"/>
              </a:spcBef>
              <a:spcAft>
                <a:spcPct val="0"/>
              </a:spcAft>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spcBef>
                <a:spcPts val="500"/>
              </a:spcBef>
              <a:spcAft>
                <a:spcPct val="0"/>
              </a:spcAft>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spcBef>
                <a:spcPts val="500"/>
              </a:spcBef>
              <a:spcAft>
                <a:spcPct val="0"/>
              </a:spcAft>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spcBef>
                <a:spcPts val="500"/>
              </a:spcBef>
              <a:spcAft>
                <a:spcPct val="0"/>
              </a:spcAft>
              <a:buFont typeface="Arial" panose="020B0604020202020204" pitchFamily="34" charset="0"/>
              <a:buChar char="•"/>
              <a:defRPr sz="16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rPr>
              <a:t>​</a:t>
            </a:r>
          </a:p>
          <a:p>
            <a:pPr>
              <a:spcBef>
                <a:spcPct val="0"/>
              </a:spcBef>
              <a:buFontTx/>
              <a:buNone/>
            </a:pPr>
            <a:r>
              <a:rPr lang="en-US" altLang="en-US" sz="1800"/>
              <a:t>​</a:t>
            </a:r>
            <a:endParaRPr lang="en-US" altLang="en-US" sz="1800">
              <a:latin typeface="&amp;quot"/>
            </a:endParaRPr>
          </a:p>
          <a:p>
            <a:pPr>
              <a:spcBef>
                <a:spcPct val="0"/>
              </a:spcBef>
              <a:buFontTx/>
              <a:buNone/>
            </a:pPr>
            <a:r>
              <a:rPr lang="en-US" altLang="en-US" sz="1800"/>
              <a:t>​</a:t>
            </a:r>
            <a:endParaRPr lang="en-US" altLang="en-US" sz="1800">
              <a:latin typeface="&amp;quot"/>
            </a:endParaRPr>
          </a:p>
          <a:p>
            <a:pPr>
              <a:spcBef>
                <a:spcPct val="0"/>
              </a:spcBef>
              <a:buFontTx/>
              <a:buNone/>
            </a:pPr>
            <a:r>
              <a:rPr lang="en-US" altLang="en-US" sz="1800"/>
              <a:t>​</a:t>
            </a:r>
            <a:endParaRPr lang="en-US" altLang="en-US" sz="1800">
              <a:latin typeface="&amp;quot"/>
            </a:endParaRPr>
          </a:p>
          <a:p>
            <a:pPr>
              <a:spcBef>
                <a:spcPct val="0"/>
              </a:spcBef>
              <a:buFontTx/>
              <a:buNone/>
            </a:pPr>
            <a:r>
              <a:rPr lang="en-US" altLang="en-US" sz="1800"/>
              <a:t>​</a:t>
            </a:r>
            <a:endParaRPr lang="en-US" altLang="en-US" sz="1800">
              <a:latin typeface="&amp;quot"/>
            </a:endParaRPr>
          </a:p>
          <a:p>
            <a:pPr>
              <a:spcBef>
                <a:spcPct val="0"/>
              </a:spcBef>
              <a:buFontTx/>
              <a:buNone/>
            </a:pPr>
            <a:r>
              <a:rPr lang="en-US" altLang="en-US" sz="1800"/>
              <a:t>​</a:t>
            </a:r>
            <a:endParaRPr lang="en-US" altLang="en-US" sz="1800">
              <a:latin typeface="&amp;quot"/>
            </a:endParaRPr>
          </a:p>
        </p:txBody>
      </p:sp>
      <p:pic>
        <p:nvPicPr>
          <p:cNvPr id="14" name="Picture 14">
            <a:extLst>
              <a:ext uri="{FF2B5EF4-FFF2-40B4-BE49-F238E27FC236}">
                <a16:creationId xmlns:a16="http://schemas.microsoft.com/office/drawing/2014/main" id="{60ADC324-F1DA-4BEA-8758-F19C34120C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7063" y="4660124"/>
            <a:ext cx="1990464" cy="13311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3742F2B1-D04B-4F53-9558-D0BBFAF75896}"/>
              </a:ext>
            </a:extLst>
          </p:cNvPr>
          <p:cNvSpPr txBox="1"/>
          <p:nvPr/>
        </p:nvSpPr>
        <p:spPr>
          <a:xfrm>
            <a:off x="3046595" y="2286333"/>
            <a:ext cx="4965700" cy="2554545"/>
          </a:xfrm>
          <a:prstGeom prst="rect">
            <a:avLst/>
          </a:prstGeom>
          <a:noFill/>
        </p:spPr>
        <p:txBody>
          <a:bodyPr wrap="square" lIns="91440" tIns="45720" rIns="91440" bIns="45720" rtlCol="0" anchor="t">
            <a:spAutoFit/>
          </a:bodyPr>
          <a:lstStyle/>
          <a:p>
            <a:pPr marL="0" indent="0" algn="ctr" fontAlgn="auto">
              <a:spcAft>
                <a:spcPts val="0"/>
              </a:spcAft>
              <a:buNone/>
              <a:defRPr/>
            </a:pPr>
            <a:r>
              <a:rPr lang="en-US" sz="3200" b="1" u="sng">
                <a:solidFill>
                  <a:schemeClr val="accent2"/>
                </a:solidFill>
              </a:rPr>
              <a:t> Key Elements of Trauma</a:t>
            </a:r>
          </a:p>
          <a:p>
            <a:pPr marL="514350" indent="-514350" fontAlgn="auto">
              <a:spcAft>
                <a:spcPts val="0"/>
              </a:spcAft>
              <a:buFont typeface="+mj-lt"/>
              <a:buAutoNum type="arabicPeriod"/>
              <a:defRPr/>
            </a:pPr>
            <a:r>
              <a:rPr lang="en-US" sz="3200"/>
              <a:t>Events</a:t>
            </a:r>
            <a:endParaRPr lang="en-US" sz="3200">
              <a:cs typeface="Calibri" panose="020F0502020204030204"/>
            </a:endParaRPr>
          </a:p>
          <a:p>
            <a:pPr marL="514350" indent="-514350" fontAlgn="auto">
              <a:spcAft>
                <a:spcPts val="0"/>
              </a:spcAft>
              <a:buFont typeface="+mj-lt"/>
              <a:buAutoNum type="arabicPeriod"/>
              <a:defRPr/>
            </a:pPr>
            <a:r>
              <a:rPr lang="en-US" sz="3200"/>
              <a:t>Experiences</a:t>
            </a:r>
            <a:endParaRPr lang="en-US" sz="3200">
              <a:cs typeface="Calibri" panose="020F0502020204030204"/>
            </a:endParaRPr>
          </a:p>
          <a:p>
            <a:pPr marL="514350" indent="-514350" fontAlgn="auto">
              <a:spcAft>
                <a:spcPts val="0"/>
              </a:spcAft>
              <a:buFont typeface="+mj-lt"/>
              <a:buAutoNum type="arabicPeriod"/>
              <a:defRPr/>
            </a:pPr>
            <a:r>
              <a:rPr lang="en-US" sz="3200"/>
              <a:t>Effects</a:t>
            </a:r>
            <a:endParaRPr lang="en-US" sz="3200">
              <a:cs typeface="Calibri" panose="020F0502020204030204"/>
            </a:endParaRPr>
          </a:p>
          <a:p>
            <a:endParaRPr lang="en-US" sz="3200">
              <a:cs typeface="Calibri" panose="020F0502020204030204"/>
            </a:endParaRPr>
          </a:p>
        </p:txBody>
      </p:sp>
      <p:pic>
        <p:nvPicPr>
          <p:cNvPr id="16" name="Picture 3">
            <a:extLst>
              <a:ext uri="{FF2B5EF4-FFF2-40B4-BE49-F238E27FC236}">
                <a16:creationId xmlns:a16="http://schemas.microsoft.com/office/drawing/2014/main" id="{9185655E-ED89-4226-A74B-64C6231CD04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329299" y="4518576"/>
            <a:ext cx="3095184" cy="14999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375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trauma">
            <a:extLst>
              <a:ext uri="{FF2B5EF4-FFF2-40B4-BE49-F238E27FC236}">
                <a16:creationId xmlns:a16="http://schemas.microsoft.com/office/drawing/2014/main" id="{105B6CAA-1E1A-4C6B-8232-2887637FE06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27285" y="1946862"/>
            <a:ext cx="2211388" cy="1314450"/>
          </a:xfrm>
        </p:spPr>
      </p:pic>
      <p:pic>
        <p:nvPicPr>
          <p:cNvPr id="5" name="Picture 2" descr="http://www.alcoholanddrugabuse.com/blog/wp-content/uploads/2013/05/addiction-recovery.jpg">
            <a:extLst>
              <a:ext uri="{FF2B5EF4-FFF2-40B4-BE49-F238E27FC236}">
                <a16:creationId xmlns:a16="http://schemas.microsoft.com/office/drawing/2014/main" id="{7B2CFE05-4C64-487C-984F-7B25D10A6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752" y="4028074"/>
            <a:ext cx="22987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s://svn.apache.org/repos/asf/openoffice/symphony/trunk/main/extras/source/gallery/arrows/A46-TrendArrow-Orange-GoUp.png">
            <a:extLst>
              <a:ext uri="{FF2B5EF4-FFF2-40B4-BE49-F238E27FC236}">
                <a16:creationId xmlns:a16="http://schemas.microsoft.com/office/drawing/2014/main" id="{6E5840F8-D4BF-432A-A859-8B801348D1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8420">
            <a:off x="1063940" y="3661307"/>
            <a:ext cx="13589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s://svn.apache.org/repos/asf/openoffice/symphony/trunk/main/extras/source/gallery/arrows/A46-TrendArrow-Orange-GoUp.png">
            <a:extLst>
              <a:ext uri="{FF2B5EF4-FFF2-40B4-BE49-F238E27FC236}">
                <a16:creationId xmlns:a16="http://schemas.microsoft.com/office/drawing/2014/main" id="{0F00B964-C0D8-4CF6-8B7E-32E521D910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9713" y="2201936"/>
            <a:ext cx="1265470" cy="153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a:extLst>
              <a:ext uri="{FF2B5EF4-FFF2-40B4-BE49-F238E27FC236}">
                <a16:creationId xmlns:a16="http://schemas.microsoft.com/office/drawing/2014/main" id="{3957D54C-513C-4FC8-88BE-1B949247A82A}"/>
              </a:ext>
            </a:extLst>
          </p:cNvPr>
          <p:cNvSpPr>
            <a:spLocks noChangeArrowheads="1"/>
          </p:cNvSpPr>
          <p:nvPr/>
        </p:nvSpPr>
        <p:spPr bwMode="auto">
          <a:xfrm>
            <a:off x="6091702" y="663305"/>
            <a:ext cx="532919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Font typeface="Wingdings" panose="05000000000000000000" pitchFamily="2" charset="2"/>
              <a:buChar char="§"/>
            </a:pPr>
            <a:r>
              <a:rPr lang="en-US" altLang="en-US" sz="2400">
                <a:latin typeface="+mn-lt"/>
              </a:rPr>
              <a:t>Sources estimate that 25 -75% of abuse and/or violent trauma survivors develop alcohol misuse issues</a:t>
            </a:r>
          </a:p>
          <a:p>
            <a:pPr>
              <a:spcBef>
                <a:spcPct val="0"/>
              </a:spcBef>
              <a:buFont typeface="Wingdings" panose="05000000000000000000" pitchFamily="2" charset="2"/>
              <a:buChar char="§"/>
            </a:pPr>
            <a:r>
              <a:rPr lang="en-US" altLang="en-US" sz="2400">
                <a:latin typeface="+mn-lt"/>
              </a:rPr>
              <a:t>Survivors of accidents, illness, or natural disasters have between 10 to 33% higher rates of addiction</a:t>
            </a:r>
          </a:p>
          <a:p>
            <a:pPr>
              <a:spcBef>
                <a:spcPct val="0"/>
              </a:spcBef>
              <a:buFont typeface="Wingdings" panose="05000000000000000000" pitchFamily="2" charset="2"/>
              <a:buChar char="§"/>
            </a:pPr>
            <a:r>
              <a:rPr lang="en-US" altLang="en-US" sz="2400">
                <a:latin typeface="+mn-lt"/>
              </a:rPr>
              <a:t>A diagnosis of PTSD increases the risk of developing alcohol misuse</a:t>
            </a:r>
          </a:p>
          <a:p>
            <a:pPr>
              <a:spcBef>
                <a:spcPct val="0"/>
              </a:spcBef>
              <a:buFont typeface="Wingdings" panose="05000000000000000000" pitchFamily="2" charset="2"/>
              <a:buChar char="§"/>
            </a:pPr>
            <a:r>
              <a:rPr lang="en-US" altLang="en-US" sz="2400">
                <a:latin typeface="+mn-lt"/>
              </a:rPr>
              <a:t>Male and female sexual abuse survivors experience a higher rate of addiction compared to those who have not survived such abuse</a:t>
            </a:r>
          </a:p>
        </p:txBody>
      </p:sp>
      <p:sp>
        <p:nvSpPr>
          <p:cNvPr id="9" name="Title 1">
            <a:extLst>
              <a:ext uri="{FF2B5EF4-FFF2-40B4-BE49-F238E27FC236}">
                <a16:creationId xmlns:a16="http://schemas.microsoft.com/office/drawing/2014/main" id="{7ECD1B7E-8E76-46BC-AAD9-7F5C38FC7BE7}"/>
              </a:ext>
            </a:extLst>
          </p:cNvPr>
          <p:cNvSpPr>
            <a:spLocks noGrp="1"/>
          </p:cNvSpPr>
          <p:nvPr>
            <p:ph type="title"/>
          </p:nvPr>
        </p:nvSpPr>
        <p:spPr>
          <a:xfrm>
            <a:off x="527285" y="660986"/>
            <a:ext cx="4116904" cy="615950"/>
          </a:xfrm>
        </p:spPr>
        <p:txBody>
          <a:bodyPr/>
          <a:lstStyle/>
          <a:p>
            <a:pPr algn="l"/>
            <a:r>
              <a:rPr lang="en-US" altLang="en-US" sz="3600">
                <a:solidFill>
                  <a:schemeClr val="accent2"/>
                </a:solidFill>
                <a:latin typeface="+mn-lt"/>
                <a:cs typeface="Arial" panose="020B0604020202020204" pitchFamily="34" charset="0"/>
              </a:rPr>
              <a:t>Making Connections</a:t>
            </a:r>
          </a:p>
        </p:txBody>
      </p:sp>
      <p:sp>
        <p:nvSpPr>
          <p:cNvPr id="10" name="TextBox 9">
            <a:extLst>
              <a:ext uri="{FF2B5EF4-FFF2-40B4-BE49-F238E27FC236}">
                <a16:creationId xmlns:a16="http://schemas.microsoft.com/office/drawing/2014/main" id="{AEDC65BD-6CF7-4398-B40B-D5E37FE53817}"/>
              </a:ext>
            </a:extLst>
          </p:cNvPr>
          <p:cNvSpPr txBox="1"/>
          <p:nvPr/>
        </p:nvSpPr>
        <p:spPr>
          <a:xfrm>
            <a:off x="-320934" y="5812438"/>
            <a:ext cx="10064702" cy="561692"/>
          </a:xfrm>
          <a:prstGeom prst="rect">
            <a:avLst/>
          </a:prstGeom>
          <a:noFill/>
        </p:spPr>
        <p:txBody>
          <a:bodyPr wrap="square" rtlCol="0">
            <a:spAutoFit/>
          </a:bodyPr>
          <a:lstStyle/>
          <a:p>
            <a:pPr algn="ctr"/>
            <a:endParaRPr lang="en-US" sz="1050">
              <a:solidFill>
                <a:schemeClr val="bg1">
                  <a:lumMod val="50000"/>
                </a:schemeClr>
              </a:solidFill>
            </a:endParaRPr>
          </a:p>
          <a:p>
            <a:pPr algn="ctr"/>
            <a:endParaRPr lang="en-US" sz="1000">
              <a:solidFill>
                <a:schemeClr val="bg1">
                  <a:lumMod val="50000"/>
                </a:schemeClr>
              </a:solidFill>
            </a:endParaRPr>
          </a:p>
          <a:p>
            <a:pPr algn="ctr"/>
            <a:r>
              <a:rPr lang="en-US" sz="1000">
                <a:solidFill>
                  <a:schemeClr val="bg1">
                    <a:lumMod val="50000"/>
                  </a:schemeClr>
                </a:solidFill>
              </a:rPr>
              <a:t>	Source: </a:t>
            </a:r>
            <a:r>
              <a:rPr lang="en-US" sz="1000" i="1">
                <a:solidFill>
                  <a:schemeClr val="bg1">
                    <a:lumMod val="50000"/>
                  </a:schemeClr>
                </a:solidFill>
              </a:rPr>
              <a:t>The Correlation Between Trauma and Substance Abuse</a:t>
            </a:r>
            <a:r>
              <a:rPr lang="en-US" sz="1000">
                <a:solidFill>
                  <a:schemeClr val="bg1">
                    <a:lumMod val="50000"/>
                  </a:schemeClr>
                </a:solidFill>
              </a:rPr>
              <a:t>. (August 2021). The Recovery Village.</a:t>
            </a:r>
            <a:r>
              <a:rPr lang="en-US" sz="1000">
                <a:solidFill>
                  <a:schemeClr val="bg1">
                    <a:lumMod val="50000"/>
                  </a:schemeClr>
                </a:solidFill>
                <a:hlinkClick r:id="rId7">
                  <a:extLst>
                    <a:ext uri="{A12FA001-AC4F-418D-AE19-62706E023703}">
                      <ahyp:hlinkClr xmlns:ahyp="http://schemas.microsoft.com/office/drawing/2018/hyperlinkcolor" val="tx"/>
                    </a:ext>
                  </a:extLst>
                </a:hlinkClick>
              </a:rPr>
              <a:t> https://www.palmerlakerecovery.com/blog/trauma-substance-abuse</a:t>
            </a:r>
            <a:r>
              <a:rPr lang="en-US" sz="1000">
                <a:solidFill>
                  <a:schemeClr val="bg1">
                    <a:lumMod val="50000"/>
                  </a:schemeClr>
                </a:solidFill>
              </a:rPr>
              <a:t>. </a:t>
            </a:r>
            <a:endParaRPr lang="en-US" sz="1050">
              <a:solidFill>
                <a:schemeClr val="bg1">
                  <a:lumMod val="50000"/>
                </a:schemeClr>
              </a:solidFill>
            </a:endParaRPr>
          </a:p>
        </p:txBody>
      </p:sp>
    </p:spTree>
    <p:extLst>
      <p:ext uri="{BB962C8B-B14F-4D97-AF65-F5344CB8AC3E}">
        <p14:creationId xmlns:p14="http://schemas.microsoft.com/office/powerpoint/2010/main" val="2457787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9C68F1-8C39-44B8-BB66-390DB4673695}"/>
              </a:ext>
            </a:extLst>
          </p:cNvPr>
          <p:cNvSpPr txBox="1"/>
          <p:nvPr/>
        </p:nvSpPr>
        <p:spPr>
          <a:xfrm>
            <a:off x="285749" y="4003691"/>
            <a:ext cx="10582275" cy="1200329"/>
          </a:xfrm>
          <a:prstGeom prst="rect">
            <a:avLst/>
          </a:prstGeom>
          <a:noFill/>
        </p:spPr>
        <p:txBody>
          <a:bodyPr wrap="square">
            <a:spAutoFit/>
          </a:bodyPr>
          <a:lstStyle/>
          <a:p>
            <a:pPr marL="3175" indent="0">
              <a:buNone/>
            </a:pPr>
            <a:r>
              <a:rPr lang="en-US" sz="3600" b="1">
                <a:solidFill>
                  <a:schemeClr val="accent2"/>
                </a:solidFill>
              </a:rPr>
              <a:t>Trauma &amp; Smoking in Behavioral Health Populations: </a:t>
            </a:r>
            <a:r>
              <a:rPr lang="en-US" sz="3600" i="1">
                <a:solidFill>
                  <a:schemeClr val="accent2"/>
                </a:solidFill>
              </a:rPr>
              <a:t>The connection</a:t>
            </a:r>
          </a:p>
        </p:txBody>
      </p:sp>
    </p:spTree>
    <p:extLst>
      <p:ext uri="{BB962C8B-B14F-4D97-AF65-F5344CB8AC3E}">
        <p14:creationId xmlns:p14="http://schemas.microsoft.com/office/powerpoint/2010/main" val="1791053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1C227-CEBE-D2F2-ADA5-278DD82B1115}"/>
              </a:ext>
            </a:extLst>
          </p:cNvPr>
          <p:cNvSpPr>
            <a:spLocks noGrp="1"/>
          </p:cNvSpPr>
          <p:nvPr>
            <p:ph type="title"/>
          </p:nvPr>
        </p:nvSpPr>
        <p:spPr/>
        <p:txBody>
          <a:bodyPr/>
          <a:lstStyle/>
          <a:p>
            <a:r>
              <a:rPr lang="en-US" sz="4800"/>
              <a:t>PTSD and DSM-5 Diagnostic Criteria</a:t>
            </a:r>
            <a:endParaRPr lang="en-US"/>
          </a:p>
        </p:txBody>
      </p:sp>
      <p:sp>
        <p:nvSpPr>
          <p:cNvPr id="3" name="Content Placeholder 2">
            <a:extLst>
              <a:ext uri="{FF2B5EF4-FFF2-40B4-BE49-F238E27FC236}">
                <a16:creationId xmlns:a16="http://schemas.microsoft.com/office/drawing/2014/main" id="{5B41CF90-4A8A-298C-B40C-D1AA9E468CD5}"/>
              </a:ext>
            </a:extLst>
          </p:cNvPr>
          <p:cNvSpPr>
            <a:spLocks noGrp="1"/>
          </p:cNvSpPr>
          <p:nvPr>
            <p:ph idx="1"/>
          </p:nvPr>
        </p:nvSpPr>
        <p:spPr>
          <a:xfrm>
            <a:off x="564874" y="1690688"/>
            <a:ext cx="11062252" cy="4014215"/>
          </a:xfrm>
        </p:spPr>
        <p:txBody>
          <a:bodyPr/>
          <a:lstStyle/>
          <a:p>
            <a:pPr>
              <a:buFont typeface="Arial" panose="020B0604020202020204" pitchFamily="34" charset="0"/>
              <a:buChar char="•"/>
            </a:pPr>
            <a:r>
              <a:rPr lang="en-US" sz="2400"/>
              <a:t>Exposure to actual or threatened death, serious injury or sexual violence</a:t>
            </a:r>
          </a:p>
          <a:p>
            <a:pPr>
              <a:buFont typeface="Arial" panose="020B0604020202020204" pitchFamily="34" charset="0"/>
              <a:buChar char="•"/>
            </a:pPr>
            <a:r>
              <a:rPr lang="en-US" sz="2400"/>
              <a:t>Intrusion symptoms </a:t>
            </a:r>
          </a:p>
          <a:p>
            <a:pPr>
              <a:buFont typeface="Arial" panose="020B0604020202020204" pitchFamily="34" charset="0"/>
              <a:buChar char="•"/>
            </a:pPr>
            <a:r>
              <a:rPr lang="en-US" sz="2400"/>
              <a:t>Persistent avoidance of stimuli associated with the trauma</a:t>
            </a:r>
          </a:p>
          <a:p>
            <a:pPr>
              <a:buFont typeface="Arial" panose="020B0604020202020204" pitchFamily="34" charset="0"/>
              <a:buChar char="•"/>
            </a:pPr>
            <a:r>
              <a:rPr lang="en-US" sz="2400"/>
              <a:t>Negative alterations in cognitions and mood that are associated with the traumatic event </a:t>
            </a:r>
          </a:p>
          <a:p>
            <a:pPr>
              <a:buFont typeface="Arial" panose="020B0604020202020204" pitchFamily="34" charset="0"/>
              <a:buChar char="•"/>
            </a:pPr>
            <a:r>
              <a:rPr lang="en-US" sz="2400"/>
              <a:t>Alterations in arousal and reactivity associated with the traumatic event</a:t>
            </a:r>
          </a:p>
          <a:p>
            <a:pPr>
              <a:buFont typeface="Arial" panose="020B0604020202020204" pitchFamily="34" charset="0"/>
              <a:buChar char="•"/>
            </a:pPr>
            <a:r>
              <a:rPr lang="en-US" sz="2400"/>
              <a:t>Persistence of symptoms (B, C, D and E) for more than one month </a:t>
            </a:r>
          </a:p>
          <a:p>
            <a:pPr>
              <a:buFont typeface="Arial" panose="020B0604020202020204" pitchFamily="34" charset="0"/>
              <a:buChar char="•"/>
            </a:pPr>
            <a:r>
              <a:rPr lang="en-US" sz="2400"/>
              <a:t>Significant symptom-related distress or functional impairment</a:t>
            </a:r>
          </a:p>
          <a:p>
            <a:pPr>
              <a:buFont typeface="Arial" panose="020B0604020202020204" pitchFamily="34" charset="0"/>
              <a:buChar char="•"/>
            </a:pPr>
            <a:r>
              <a:rPr lang="en-US" sz="2400"/>
              <a:t>Not due to medication, substance or another medical condition</a:t>
            </a:r>
          </a:p>
          <a:p>
            <a:endParaRPr lang="en-US"/>
          </a:p>
        </p:txBody>
      </p:sp>
      <p:sp>
        <p:nvSpPr>
          <p:cNvPr id="4" name="TextBox 3">
            <a:extLst>
              <a:ext uri="{FF2B5EF4-FFF2-40B4-BE49-F238E27FC236}">
                <a16:creationId xmlns:a16="http://schemas.microsoft.com/office/drawing/2014/main" id="{81441DB7-D692-B6A2-803A-199114F3AC82}"/>
              </a:ext>
            </a:extLst>
          </p:cNvPr>
          <p:cNvSpPr txBox="1"/>
          <p:nvPr/>
        </p:nvSpPr>
        <p:spPr>
          <a:xfrm>
            <a:off x="2143432" y="6053735"/>
            <a:ext cx="7767484" cy="249684"/>
          </a:xfrm>
          <a:prstGeom prst="rect">
            <a:avLst/>
          </a:prstGeom>
          <a:noFill/>
        </p:spPr>
        <p:txBody>
          <a:bodyPr wrap="square" lIns="91440" tIns="45720" rIns="91440" bIns="45720" rtlCol="0" anchor="t">
            <a:spAutoFit/>
          </a:bodyPr>
          <a:lstStyle/>
          <a:p>
            <a:pPr algn="ctr">
              <a:lnSpc>
                <a:spcPct val="107000"/>
              </a:lnSpc>
            </a:pPr>
            <a:r>
              <a:rPr lang="en-US" sz="1000">
                <a:solidFill>
                  <a:schemeClr val="bg1">
                    <a:lumMod val="50000"/>
                  </a:schemeClr>
                </a:solidFill>
                <a:latin typeface="Calibri"/>
                <a:ea typeface="Calibri"/>
                <a:cs typeface="Calibri"/>
              </a:rPr>
              <a:t>Source:  Substance Abuse and Mental Health Services Administration,</a:t>
            </a:r>
            <a:r>
              <a:rPr lang="en-US" sz="1000" b="0" i="0">
                <a:solidFill>
                  <a:schemeClr val="bg1">
                    <a:lumMod val="50000"/>
                  </a:schemeClr>
                </a:solidFill>
                <a:effectLst/>
                <a:latin typeface="Calibri"/>
                <a:ea typeface="Calibri"/>
                <a:cs typeface="Calibri"/>
              </a:rPr>
              <a:t> 2014</a:t>
            </a:r>
            <a:endParaRPr lang="en-US">
              <a:solidFill>
                <a:schemeClr val="bg1">
                  <a:lumMod val="50000"/>
                </a:schemeClr>
              </a:solidFill>
            </a:endParaRPr>
          </a:p>
        </p:txBody>
      </p:sp>
    </p:spTree>
    <p:extLst>
      <p:ext uri="{BB962C8B-B14F-4D97-AF65-F5344CB8AC3E}">
        <p14:creationId xmlns:p14="http://schemas.microsoft.com/office/powerpoint/2010/main" val="683541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BBFA2-9EB2-4833-81DF-253B28EB50FB}"/>
              </a:ext>
            </a:extLst>
          </p:cNvPr>
          <p:cNvSpPr>
            <a:spLocks noGrp="1"/>
          </p:cNvSpPr>
          <p:nvPr>
            <p:ph type="title"/>
          </p:nvPr>
        </p:nvSpPr>
        <p:spPr/>
        <p:txBody>
          <a:bodyPr/>
          <a:lstStyle/>
          <a:p>
            <a:r>
              <a:rPr lang="en-US"/>
              <a:t>Post-Traumatic Stress Disorder (PTSD)</a:t>
            </a:r>
          </a:p>
        </p:txBody>
      </p:sp>
      <p:sp>
        <p:nvSpPr>
          <p:cNvPr id="3" name="Content Placeholder 2">
            <a:extLst>
              <a:ext uri="{FF2B5EF4-FFF2-40B4-BE49-F238E27FC236}">
                <a16:creationId xmlns:a16="http://schemas.microsoft.com/office/drawing/2014/main" id="{847EAD13-D262-46A7-8815-960A144AF09C}"/>
              </a:ext>
            </a:extLst>
          </p:cNvPr>
          <p:cNvSpPr>
            <a:spLocks noGrp="1"/>
          </p:cNvSpPr>
          <p:nvPr>
            <p:ph idx="1"/>
          </p:nvPr>
        </p:nvSpPr>
        <p:spPr/>
        <p:txBody>
          <a:bodyPr vert="horz" lIns="91440" tIns="45720" rIns="91440" bIns="45720" rtlCol="0" anchor="t">
            <a:noAutofit/>
          </a:bodyPr>
          <a:lstStyle/>
          <a:p>
            <a:pPr lvl="1">
              <a:buFont typeface="Arial" panose="020B0604020202020204" pitchFamily="34" charset="0"/>
              <a:buChar char="•"/>
            </a:pPr>
            <a:r>
              <a:rPr lang="en-US" sz="3200"/>
              <a:t>Anyone can develop it after witnessing and/or experiencing a traumatic event</a:t>
            </a:r>
          </a:p>
          <a:p>
            <a:pPr marL="457200" lvl="1" indent="0">
              <a:buNone/>
            </a:pPr>
            <a:endParaRPr lang="en-US" sz="3200">
              <a:cs typeface="Calibri" panose="020F0502020204030204"/>
            </a:endParaRPr>
          </a:p>
          <a:p>
            <a:pPr lvl="1">
              <a:buFont typeface="Arial" panose="020B0604020202020204" pitchFamily="34" charset="0"/>
              <a:buChar char="•"/>
            </a:pPr>
            <a:r>
              <a:rPr lang="en-US" sz="3200">
                <a:latin typeface="+mn-lt"/>
              </a:rPr>
              <a:t>Affects about </a:t>
            </a:r>
            <a:r>
              <a:rPr lang="en-US" sz="3200" b="1">
                <a:latin typeface="+mn-lt"/>
              </a:rPr>
              <a:t>3.5% </a:t>
            </a:r>
            <a:r>
              <a:rPr lang="en-US" sz="3200">
                <a:latin typeface="+mn-lt"/>
              </a:rPr>
              <a:t>of Americans at any given time</a:t>
            </a:r>
            <a:r>
              <a:rPr lang="en-US" sz="3200"/>
              <a:t> (or about </a:t>
            </a:r>
            <a:r>
              <a:rPr lang="en-US" sz="3200" b="1"/>
              <a:t>11 million </a:t>
            </a:r>
            <a:r>
              <a:rPr lang="en-US" sz="3200"/>
              <a:t>people)</a:t>
            </a:r>
            <a:endParaRPr lang="en-US" sz="3200">
              <a:latin typeface="+mn-lt"/>
            </a:endParaRPr>
          </a:p>
          <a:p>
            <a:pPr marL="457200" lvl="1" indent="0">
              <a:buNone/>
            </a:pPr>
            <a:endParaRPr lang="en-US" sz="3200">
              <a:cs typeface="Calibri"/>
            </a:endParaRPr>
          </a:p>
          <a:p>
            <a:pPr lvl="1">
              <a:buFont typeface="Arial" panose="020B0604020202020204" pitchFamily="34" charset="0"/>
              <a:buChar char="•"/>
            </a:pPr>
            <a:r>
              <a:rPr lang="en-US" sz="3200"/>
              <a:t>About </a:t>
            </a:r>
            <a:r>
              <a:rPr lang="en-US" sz="3200" b="1"/>
              <a:t>1 in 11 </a:t>
            </a:r>
            <a:r>
              <a:rPr lang="en-US" sz="3200"/>
              <a:t>people will be diagnosed with PTSD in their lifetime</a:t>
            </a:r>
            <a:endParaRPr lang="en-US" sz="3200">
              <a:latin typeface="+mn-lt"/>
            </a:endParaRPr>
          </a:p>
          <a:p>
            <a:pPr marL="3175" indent="0">
              <a:buNone/>
            </a:pPr>
            <a:endParaRPr lang="en-US"/>
          </a:p>
        </p:txBody>
      </p:sp>
      <p:sp>
        <p:nvSpPr>
          <p:cNvPr id="4" name="TextBox 3">
            <a:extLst>
              <a:ext uri="{FF2B5EF4-FFF2-40B4-BE49-F238E27FC236}">
                <a16:creationId xmlns:a16="http://schemas.microsoft.com/office/drawing/2014/main" id="{864EAC41-AF19-3E80-D929-6935D4EDDC35}"/>
              </a:ext>
            </a:extLst>
          </p:cNvPr>
          <p:cNvSpPr txBox="1"/>
          <p:nvPr/>
        </p:nvSpPr>
        <p:spPr>
          <a:xfrm>
            <a:off x="491613" y="5816423"/>
            <a:ext cx="8672051" cy="584775"/>
          </a:xfrm>
          <a:prstGeom prst="rect">
            <a:avLst/>
          </a:prstGeom>
          <a:noFill/>
        </p:spPr>
        <p:txBody>
          <a:bodyPr wrap="square" rtlCol="0">
            <a:spAutoFit/>
          </a:bodyPr>
          <a:lstStyle/>
          <a:p>
            <a:endParaRPr lang="en-US" sz="1200">
              <a:solidFill>
                <a:schemeClr val="bg1">
                  <a:lumMod val="50000"/>
                </a:schemeClr>
              </a:solidFill>
            </a:endParaRPr>
          </a:p>
          <a:p>
            <a:endParaRPr lang="en-US" sz="1000">
              <a:solidFill>
                <a:schemeClr val="bg1">
                  <a:lumMod val="50000"/>
                </a:schemeClr>
              </a:solidFill>
              <a:latin typeface="Calibri" panose="020F0502020204030204" pitchFamily="34" charset="0"/>
              <a:cs typeface="Calibri" panose="020F0502020204030204" pitchFamily="34" charset="0"/>
            </a:endParaRPr>
          </a:p>
          <a:p>
            <a:r>
              <a:rPr lang="en-US" sz="1000">
                <a:solidFill>
                  <a:schemeClr val="bg1">
                    <a:lumMod val="50000"/>
                  </a:schemeClr>
                </a:solidFill>
                <a:latin typeface="Calibri" panose="020F0502020204030204" pitchFamily="34" charset="0"/>
                <a:cs typeface="Calibri" panose="020F0502020204030204" pitchFamily="34" charset="0"/>
              </a:rPr>
              <a:t>Source: </a:t>
            </a:r>
            <a:r>
              <a:rPr lang="en-US" sz="1000" i="1">
                <a:solidFill>
                  <a:schemeClr val="bg1">
                    <a:lumMod val="50000"/>
                  </a:schemeClr>
                </a:solidFill>
                <a:latin typeface="Calibri" panose="020F0502020204030204" pitchFamily="34" charset="0"/>
                <a:cs typeface="Calibri" panose="020F0502020204030204" pitchFamily="34" charset="0"/>
              </a:rPr>
              <a:t>What is Posttraumatic Stress Disorder(PTSD)? </a:t>
            </a:r>
            <a:r>
              <a:rPr lang="en-US" sz="1000">
                <a:solidFill>
                  <a:schemeClr val="bg1">
                    <a:lumMod val="50000"/>
                  </a:schemeClr>
                </a:solidFill>
                <a:latin typeface="Calibri" panose="020F0502020204030204" pitchFamily="34" charset="0"/>
                <a:cs typeface="Calibri" panose="020F0502020204030204" pitchFamily="34" charset="0"/>
              </a:rPr>
              <a:t>(2020). American Psychiatric Association. https://www.psychiatry.org/patients-families/ptsd/what-is-ptsd  </a:t>
            </a:r>
          </a:p>
        </p:txBody>
      </p:sp>
    </p:spTree>
    <p:extLst>
      <p:ext uri="{BB962C8B-B14F-4D97-AF65-F5344CB8AC3E}">
        <p14:creationId xmlns:p14="http://schemas.microsoft.com/office/powerpoint/2010/main" val="2576377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429A99D-D382-4D10-B713-BC97BDFA8D65}"/>
              </a:ext>
            </a:extLst>
          </p:cNvPr>
          <p:cNvSpPr txBox="1"/>
          <p:nvPr/>
        </p:nvSpPr>
        <p:spPr>
          <a:xfrm>
            <a:off x="1581953" y="5011176"/>
            <a:ext cx="3204694" cy="7848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Tamanna Patel, MPH</a:t>
            </a:r>
          </a:p>
          <a:p>
            <a:pPr algn="ctr">
              <a:defRPr/>
            </a:pPr>
            <a:r>
              <a:rPr kumimoji="0" lang="en-US" sz="1500" b="0" i="0" u="none" strike="noStrike" kern="1200" cap="none" spc="0" normalizeH="0" baseline="0" noProof="0">
                <a:ln>
                  <a:noFill/>
                </a:ln>
                <a:effectLst/>
                <a:uLnTx/>
                <a:uFillTx/>
                <a:latin typeface="Calibri" panose="020F0502020204030204"/>
                <a:ea typeface="+mn-ea"/>
                <a:cs typeface="+mn-cs"/>
              </a:rPr>
              <a:t>Director, Practice Improvement</a:t>
            </a:r>
            <a:r>
              <a:rPr lang="en-US" sz="1500">
                <a:latin typeface="Calibri" panose="020F0502020204030204"/>
              </a:rPr>
              <a:t> </a:t>
            </a:r>
            <a:endParaRPr lang="en-US" sz="1500" i="1">
              <a:latin typeface="Calibri" panose="020F0502020204030204"/>
            </a:endParaRPr>
          </a:p>
          <a:p>
            <a:pPr algn="ctr">
              <a:defRPr/>
            </a:pPr>
            <a:r>
              <a:rPr kumimoji="0" lang="en-US" sz="1500" b="0" i="1" u="none" strike="noStrike" kern="1200" cap="none" spc="0" normalizeH="0" baseline="0" noProof="0">
                <a:ln>
                  <a:noFill/>
                </a:ln>
                <a:effectLst/>
                <a:uLnTx/>
                <a:uFillTx/>
                <a:latin typeface="Calibri" panose="020F0502020204030204"/>
                <a:ea typeface="+mn-ea"/>
                <a:cs typeface="+mn-cs"/>
              </a:rPr>
              <a:t>National Council for Mental Wellbeing</a:t>
            </a:r>
            <a:endParaRPr lang="en-US" sz="1500" b="0" i="1" u="none" strike="noStrike" kern="1200" cap="none" spc="0" normalizeH="0" baseline="0" noProof="0">
              <a:ln>
                <a:noFill/>
              </a:ln>
              <a:effectLst/>
              <a:uLnTx/>
              <a:uFillTx/>
              <a:latin typeface="Calibri" panose="020F0502020204030204"/>
              <a:cs typeface="Calibri"/>
            </a:endParaRPr>
          </a:p>
        </p:txBody>
      </p:sp>
      <p:pic>
        <p:nvPicPr>
          <p:cNvPr id="4" name="Picture 3" descr="A person sitting in a chair&#10;&#10;Description automatically generated with low confidence">
            <a:extLst>
              <a:ext uri="{FF2B5EF4-FFF2-40B4-BE49-F238E27FC236}">
                <a16:creationId xmlns:a16="http://schemas.microsoft.com/office/drawing/2014/main" id="{C708B789-48BC-D541-0CB0-F1BC3544BD6D}"/>
              </a:ext>
            </a:extLst>
          </p:cNvPr>
          <p:cNvPicPr>
            <a:picLocks noChangeAspect="1"/>
          </p:cNvPicPr>
          <p:nvPr/>
        </p:nvPicPr>
        <p:blipFill>
          <a:blip r:embed="rId3"/>
          <a:stretch>
            <a:fillRect/>
          </a:stretch>
        </p:blipFill>
        <p:spPr>
          <a:xfrm>
            <a:off x="1611434" y="1082252"/>
            <a:ext cx="2937088" cy="3750055"/>
          </a:xfrm>
          <a:prstGeom prst="rect">
            <a:avLst/>
          </a:prstGeom>
        </p:spPr>
      </p:pic>
      <p:sp>
        <p:nvSpPr>
          <p:cNvPr id="5" name="Title 4">
            <a:extLst>
              <a:ext uri="{FF2B5EF4-FFF2-40B4-BE49-F238E27FC236}">
                <a16:creationId xmlns:a16="http://schemas.microsoft.com/office/drawing/2014/main" id="{914812D1-1810-5ECB-BD9E-E1B534C440F6}"/>
              </a:ext>
            </a:extLst>
          </p:cNvPr>
          <p:cNvSpPr>
            <a:spLocks noGrp="1"/>
          </p:cNvSpPr>
          <p:nvPr>
            <p:ph type="title"/>
          </p:nvPr>
        </p:nvSpPr>
        <p:spPr>
          <a:xfrm>
            <a:off x="936803" y="201839"/>
            <a:ext cx="9819465" cy="754063"/>
          </a:xfrm>
        </p:spPr>
        <p:txBody>
          <a:bodyPr/>
          <a:lstStyle/>
          <a:p>
            <a:pPr algn="ctr"/>
            <a:r>
              <a:rPr lang="en-US" sz="4000" b="1">
                <a:latin typeface="Cavolini"/>
                <a:cs typeface="Cavolini"/>
              </a:rPr>
              <a:t> Welcome from the NBHN Team!</a:t>
            </a:r>
            <a:endParaRPr lang="en-US"/>
          </a:p>
        </p:txBody>
      </p:sp>
      <p:pic>
        <p:nvPicPr>
          <p:cNvPr id="2" name="Picture 2">
            <a:extLst>
              <a:ext uri="{FF2B5EF4-FFF2-40B4-BE49-F238E27FC236}">
                <a16:creationId xmlns:a16="http://schemas.microsoft.com/office/drawing/2014/main" id="{831C3EB0-0EE9-279F-ACC5-37E0A2B90293}"/>
              </a:ext>
            </a:extLst>
          </p:cNvPr>
          <p:cNvPicPr>
            <a:picLocks noChangeAspect="1"/>
          </p:cNvPicPr>
          <p:nvPr/>
        </p:nvPicPr>
        <p:blipFill>
          <a:blip r:embed="rId4"/>
          <a:stretch>
            <a:fillRect/>
          </a:stretch>
        </p:blipFill>
        <p:spPr>
          <a:xfrm>
            <a:off x="6203043" y="1040143"/>
            <a:ext cx="3192802" cy="3758881"/>
          </a:xfrm>
          <a:prstGeom prst="rect">
            <a:avLst/>
          </a:prstGeom>
        </p:spPr>
      </p:pic>
      <p:sp>
        <p:nvSpPr>
          <p:cNvPr id="3" name="TextBox 2">
            <a:extLst>
              <a:ext uri="{FF2B5EF4-FFF2-40B4-BE49-F238E27FC236}">
                <a16:creationId xmlns:a16="http://schemas.microsoft.com/office/drawing/2014/main" id="{D38222ED-3BF7-171F-8B28-CCE79C5BBC96}"/>
              </a:ext>
            </a:extLst>
          </p:cNvPr>
          <p:cNvSpPr txBox="1"/>
          <p:nvPr/>
        </p:nvSpPr>
        <p:spPr>
          <a:xfrm>
            <a:off x="6095999" y="5007428"/>
            <a:ext cx="3392714"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b="1">
                <a:cs typeface="Calibri"/>
              </a:rPr>
              <a:t>Hope Rothenberg</a:t>
            </a:r>
            <a:endParaRPr lang="en-US" sz="1400" b="1">
              <a:cs typeface="Calibri"/>
            </a:endParaRPr>
          </a:p>
          <a:p>
            <a:pPr algn="ctr"/>
            <a:r>
              <a:rPr lang="en-US" sz="1500">
                <a:cs typeface="Calibri"/>
              </a:rPr>
              <a:t>Manager, Practice Improvement</a:t>
            </a:r>
          </a:p>
          <a:p>
            <a:pPr algn="ctr"/>
            <a:r>
              <a:rPr lang="en-US" sz="1500" i="1">
                <a:cs typeface="Calibri"/>
              </a:rPr>
              <a:t>National Council for Mental Wellbeing </a:t>
            </a:r>
          </a:p>
          <a:p>
            <a:endParaRPr lang="en-US">
              <a:cs typeface="Calibri"/>
            </a:endParaRPr>
          </a:p>
        </p:txBody>
      </p:sp>
    </p:spTree>
    <p:extLst>
      <p:ext uri="{BB962C8B-B14F-4D97-AF65-F5344CB8AC3E}">
        <p14:creationId xmlns:p14="http://schemas.microsoft.com/office/powerpoint/2010/main" val="1487351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5CFD50BB-8940-4865-8EBD-8F8E8738DE62}"/>
              </a:ext>
            </a:extLst>
          </p:cNvPr>
          <p:cNvSpPr>
            <a:spLocks noGrp="1"/>
          </p:cNvSpPr>
          <p:nvPr>
            <p:ph type="title"/>
          </p:nvPr>
        </p:nvSpPr>
        <p:spPr/>
        <p:txBody>
          <a:bodyPr/>
          <a:lstStyle/>
          <a:p>
            <a:r>
              <a:rPr lang="en-US" altLang="en-US">
                <a:solidFill>
                  <a:schemeClr val="accent2"/>
                </a:solidFill>
              </a:rPr>
              <a:t>Health Risk Behaviors       Long Term Health Consequences </a:t>
            </a:r>
          </a:p>
        </p:txBody>
      </p:sp>
      <p:sp>
        <p:nvSpPr>
          <p:cNvPr id="3" name="Content Placeholder 2">
            <a:extLst>
              <a:ext uri="{FF2B5EF4-FFF2-40B4-BE49-F238E27FC236}">
                <a16:creationId xmlns:a16="http://schemas.microsoft.com/office/drawing/2014/main" id="{EABD33E4-161E-4E04-AB31-AA4E3451799D}"/>
              </a:ext>
            </a:extLst>
          </p:cNvPr>
          <p:cNvSpPr>
            <a:spLocks noGrp="1"/>
          </p:cNvSpPr>
          <p:nvPr>
            <p:ph idx="1"/>
          </p:nvPr>
        </p:nvSpPr>
        <p:spPr>
          <a:xfrm>
            <a:off x="240839" y="1880827"/>
            <a:ext cx="6979556" cy="4762500"/>
          </a:xfrm>
        </p:spPr>
        <p:txBody>
          <a:bodyPr vert="horz" lIns="91440" tIns="45720" rIns="91440" bIns="45720" rtlCol="0" anchor="t">
            <a:noAutofit/>
          </a:bodyPr>
          <a:lstStyle/>
          <a:p>
            <a:pPr>
              <a:spcBef>
                <a:spcPct val="0"/>
              </a:spcBef>
              <a:buFontTx/>
              <a:buNone/>
            </a:pPr>
            <a:r>
              <a:rPr lang="en-US" altLang="en-US">
                <a:solidFill>
                  <a:srgbClr val="000000"/>
                </a:solidFill>
              </a:rPr>
              <a:t>Individuals with a history of severe trauma </a:t>
            </a:r>
            <a:r>
              <a:rPr lang="en-US" altLang="en-US"/>
              <a:t>​</a:t>
            </a:r>
            <a:endParaRPr lang="en-US" altLang="en-US">
              <a:latin typeface="&amp;quot"/>
            </a:endParaRPr>
          </a:p>
          <a:p>
            <a:pPr>
              <a:spcBef>
                <a:spcPct val="0"/>
              </a:spcBef>
              <a:buFontTx/>
              <a:buNone/>
            </a:pPr>
            <a:r>
              <a:rPr lang="en-US" altLang="en-US">
                <a:solidFill>
                  <a:srgbClr val="000000"/>
                </a:solidFill>
              </a:rPr>
              <a:t>are </a:t>
            </a:r>
            <a:r>
              <a:rPr lang="en-US" altLang="en-US" b="1">
                <a:solidFill>
                  <a:srgbClr val="000000"/>
                </a:solidFill>
              </a:rPr>
              <a:t>twice </a:t>
            </a:r>
            <a:r>
              <a:rPr lang="en-US" altLang="en-US">
                <a:solidFill>
                  <a:srgbClr val="000000"/>
                </a:solidFill>
              </a:rPr>
              <a:t>as likely to develop a smoking</a:t>
            </a:r>
            <a:r>
              <a:rPr lang="en-US" altLang="en-US"/>
              <a:t>​</a:t>
            </a:r>
            <a:endParaRPr lang="en-US" altLang="en-US">
              <a:latin typeface="&amp;quot"/>
            </a:endParaRPr>
          </a:p>
          <a:p>
            <a:pPr>
              <a:spcBef>
                <a:spcPct val="0"/>
              </a:spcBef>
              <a:buFontTx/>
              <a:buNone/>
            </a:pPr>
            <a:r>
              <a:rPr lang="en-US" altLang="en-US">
                <a:solidFill>
                  <a:srgbClr val="000000"/>
                </a:solidFill>
              </a:rPr>
              <a:t>dependence</a:t>
            </a:r>
            <a:r>
              <a:rPr lang="en-US" altLang="en-US"/>
              <a:t>​</a:t>
            </a:r>
          </a:p>
          <a:p>
            <a:pPr>
              <a:spcBef>
                <a:spcPct val="0"/>
              </a:spcBef>
              <a:buFontTx/>
              <a:buNone/>
            </a:pPr>
            <a:endParaRPr lang="en-US" altLang="en-US">
              <a:latin typeface="&amp;quot"/>
            </a:endParaRPr>
          </a:p>
          <a:p>
            <a:pPr>
              <a:spcBef>
                <a:spcPct val="0"/>
              </a:spcBef>
              <a:buFont typeface="Arial"/>
              <a:buChar char="•"/>
            </a:pPr>
            <a:r>
              <a:rPr lang="en-US" altLang="en-US" sz="2400" b="1">
                <a:solidFill>
                  <a:srgbClr val="000000"/>
                </a:solidFill>
                <a:cs typeface="Calibri Light"/>
              </a:rPr>
              <a:t>45</a:t>
            </a:r>
            <a:r>
              <a:rPr lang="en-US" altLang="en-US" sz="2400">
                <a:solidFill>
                  <a:srgbClr val="000000"/>
                </a:solidFill>
                <a:cs typeface="Calibri Light"/>
              </a:rPr>
              <a:t>% of adults with a PTSD diagnosis</a:t>
            </a:r>
            <a:r>
              <a:rPr lang="en-US" altLang="en-US" sz="2400">
                <a:cs typeface="Calibri Light"/>
              </a:rPr>
              <a:t>​</a:t>
            </a:r>
            <a:r>
              <a:rPr lang="en-US" altLang="en-US" sz="2400">
                <a:solidFill>
                  <a:srgbClr val="000000"/>
                </a:solidFill>
                <a:cs typeface="Calibri Light"/>
              </a:rPr>
              <a:t> smoke</a:t>
            </a:r>
            <a:r>
              <a:rPr lang="en-US" altLang="en-US" sz="2400">
                <a:cs typeface="Calibri Light"/>
              </a:rPr>
              <a:t>​ </a:t>
            </a:r>
            <a:endParaRPr lang="en-US" altLang="en-US" sz="2400"/>
          </a:p>
          <a:p>
            <a:pPr>
              <a:spcBef>
                <a:spcPct val="0"/>
              </a:spcBef>
              <a:buFont typeface="Arial"/>
              <a:buChar char="•"/>
            </a:pPr>
            <a:endParaRPr lang="en-US" altLang="en-US" sz="2400">
              <a:latin typeface="&amp;quot"/>
            </a:endParaRPr>
          </a:p>
          <a:p>
            <a:pPr>
              <a:spcBef>
                <a:spcPct val="0"/>
              </a:spcBef>
              <a:buFont typeface="Arial"/>
              <a:buChar char="•"/>
            </a:pPr>
            <a:r>
              <a:rPr lang="en-US" altLang="en-US" sz="2400" b="1">
                <a:solidFill>
                  <a:srgbClr val="000000"/>
                </a:solidFill>
                <a:cs typeface="Calibri Light"/>
              </a:rPr>
              <a:t>73% </a:t>
            </a:r>
            <a:r>
              <a:rPr lang="en-US" altLang="en-US" sz="2400">
                <a:solidFill>
                  <a:srgbClr val="000000"/>
                </a:solidFill>
                <a:cs typeface="Calibri Light"/>
              </a:rPr>
              <a:t>of those smoke 1+ pack of cigarettes</a:t>
            </a:r>
            <a:r>
              <a:rPr lang="en-US" altLang="en-US" sz="2400">
                <a:cs typeface="Calibri Light"/>
              </a:rPr>
              <a:t>​ </a:t>
            </a:r>
            <a:r>
              <a:rPr lang="en-US" altLang="en-US" sz="2400">
                <a:solidFill>
                  <a:srgbClr val="000000"/>
                </a:solidFill>
                <a:cs typeface="Calibri Light"/>
              </a:rPr>
              <a:t>per day</a:t>
            </a:r>
            <a:endParaRPr lang="en-US" altLang="en-US" sz="2400">
              <a:solidFill>
                <a:srgbClr val="000000"/>
              </a:solidFill>
              <a:latin typeface="&amp;quot"/>
              <a:cs typeface="Calibri Light"/>
            </a:endParaRPr>
          </a:p>
          <a:p>
            <a:pPr>
              <a:spcBef>
                <a:spcPct val="0"/>
              </a:spcBef>
              <a:buFont typeface="Arial"/>
              <a:buChar char="•"/>
            </a:pPr>
            <a:endParaRPr lang="en-US" altLang="en-US" sz="2400">
              <a:solidFill>
                <a:srgbClr val="000000"/>
              </a:solidFill>
              <a:latin typeface="&amp;quot"/>
            </a:endParaRPr>
          </a:p>
          <a:p>
            <a:pPr marL="0" indent="0">
              <a:buNone/>
              <a:defRPr/>
            </a:pPr>
            <a:r>
              <a:rPr lang="en-US" sz="1200"/>
              <a:t>​</a:t>
            </a:r>
          </a:p>
          <a:p>
            <a:pPr>
              <a:buFont typeface="Arial" panose="020B0604020202020204" pitchFamily="34" charset="0"/>
              <a:buChar char="•"/>
              <a:defRPr/>
            </a:pPr>
            <a:endParaRPr lang="en-US"/>
          </a:p>
        </p:txBody>
      </p:sp>
      <p:sp>
        <p:nvSpPr>
          <p:cNvPr id="52228" name="Slide Number Placeholder 3">
            <a:extLst>
              <a:ext uri="{FF2B5EF4-FFF2-40B4-BE49-F238E27FC236}">
                <a16:creationId xmlns:a16="http://schemas.microsoft.com/office/drawing/2014/main" id="{061DBB7B-6B48-4049-8042-55ED9302391C}"/>
              </a:ext>
            </a:extLst>
          </p:cNvPr>
          <p:cNvSpPr>
            <a:spLocks noGrp="1" noChangeArrowheads="1"/>
          </p:cNvSpPr>
          <p:nvPr>
            <p:ph type="sldNum" sz="quarter" idx="10"/>
          </p:nvPr>
        </p:nvSpPr>
        <p:spPr bwMode="auto">
          <a:xfrm>
            <a:off x="11719984" y="6488114"/>
            <a:ext cx="472016" cy="287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defRPr/>
            </a:pPr>
            <a:fld id="{70EBD29F-7554-4A75-9427-659822E767B2}" type="slidenum">
              <a:rPr lang="en-US" altLang="en-US" smtClean="0"/>
              <a:pPr>
                <a:spcBef>
                  <a:spcPct val="0"/>
                </a:spcBef>
                <a:buFontTx/>
                <a:buNone/>
                <a:defRPr/>
              </a:pPr>
              <a:t>20</a:t>
            </a:fld>
            <a:endParaRPr lang="en-US" altLang="en-US" sz="1200">
              <a:solidFill>
                <a:schemeClr val="bg1"/>
              </a:solidFill>
            </a:endParaRPr>
          </a:p>
        </p:txBody>
      </p:sp>
      <p:sp>
        <p:nvSpPr>
          <p:cNvPr id="5" name="Arrow: Right 4">
            <a:extLst>
              <a:ext uri="{FF2B5EF4-FFF2-40B4-BE49-F238E27FC236}">
                <a16:creationId xmlns:a16="http://schemas.microsoft.com/office/drawing/2014/main" id="{7F43615E-65EC-48F0-88F5-7D46BA572700}"/>
              </a:ext>
            </a:extLst>
          </p:cNvPr>
          <p:cNvSpPr/>
          <p:nvPr/>
        </p:nvSpPr>
        <p:spPr>
          <a:xfrm>
            <a:off x="5867124" y="562350"/>
            <a:ext cx="407987" cy="280988"/>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2"/>
              </a:solidFill>
            </a:endParaRPr>
          </a:p>
        </p:txBody>
      </p:sp>
      <p:pic>
        <p:nvPicPr>
          <p:cNvPr id="8" name="Picture 2">
            <a:extLst>
              <a:ext uri="{FF2B5EF4-FFF2-40B4-BE49-F238E27FC236}">
                <a16:creationId xmlns:a16="http://schemas.microsoft.com/office/drawing/2014/main" id="{A6E795D2-5150-421B-8160-232A000B1B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9112" y="1746250"/>
            <a:ext cx="4725987"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a:extLst>
              <a:ext uri="{FF2B5EF4-FFF2-40B4-BE49-F238E27FC236}">
                <a16:creationId xmlns:a16="http://schemas.microsoft.com/office/drawing/2014/main" id="{CF62D63E-BBBE-4101-AA1A-13DC88E5E419}"/>
              </a:ext>
            </a:extLst>
          </p:cNvPr>
          <p:cNvSpPr>
            <a:spLocks noChangeArrowheads="1"/>
          </p:cNvSpPr>
          <p:nvPr/>
        </p:nvSpPr>
        <p:spPr bwMode="auto">
          <a:xfrm>
            <a:off x="167149" y="5683916"/>
            <a:ext cx="108744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ts val="1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ts val="5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ts val="5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ts val="500"/>
              </a:spcBef>
              <a:buFont typeface="Arial" panose="020B0604020202020204" pitchFamily="34" charset="0"/>
              <a:buChar char="•"/>
              <a:defRPr sz="1600">
                <a:solidFill>
                  <a:schemeClr val="tx1"/>
                </a:solidFill>
                <a:latin typeface="Calibri" panose="020F0502020204030204" pitchFamily="34" charset="0"/>
              </a:defRPr>
            </a:lvl4pPr>
            <a:lvl5pPr marL="2057400" indent="-228600">
              <a:spcBef>
                <a:spcPts val="500"/>
              </a:spcBef>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spcBef>
                <a:spcPts val="500"/>
              </a:spcBef>
              <a:spcAft>
                <a:spcPct val="0"/>
              </a:spcAft>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spcBef>
                <a:spcPts val="500"/>
              </a:spcBef>
              <a:spcAft>
                <a:spcPct val="0"/>
              </a:spcAft>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spcBef>
                <a:spcPts val="500"/>
              </a:spcBef>
              <a:spcAft>
                <a:spcPct val="0"/>
              </a:spcAft>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spcBef>
                <a:spcPts val="500"/>
              </a:spcBef>
              <a:spcAft>
                <a:spcPct val="0"/>
              </a:spcAft>
              <a:buFont typeface="Arial" panose="020B0604020202020204" pitchFamily="34" charset="0"/>
              <a:buChar char="•"/>
              <a:defRPr sz="1600">
                <a:solidFill>
                  <a:schemeClr val="tx1"/>
                </a:solidFill>
                <a:latin typeface="Calibri" panose="020F0502020204030204" pitchFamily="34" charset="0"/>
              </a:defRPr>
            </a:lvl9pPr>
          </a:lstStyle>
          <a:p>
            <a:pPr>
              <a:spcBef>
                <a:spcPct val="0"/>
              </a:spcBef>
              <a:buFontTx/>
              <a:buNone/>
            </a:pPr>
            <a:endParaRPr lang="en-US" altLang="en-US" sz="1000">
              <a:solidFill>
                <a:schemeClr val="bg1">
                  <a:lumMod val="50000"/>
                </a:schemeClr>
              </a:solidFill>
            </a:endParaRPr>
          </a:p>
          <a:p>
            <a:pPr>
              <a:spcBef>
                <a:spcPct val="0"/>
              </a:spcBef>
              <a:buFontTx/>
              <a:buNone/>
            </a:pPr>
            <a:endParaRPr lang="en-US" altLang="en-US" sz="1000">
              <a:solidFill>
                <a:schemeClr val="bg1">
                  <a:lumMod val="50000"/>
                </a:schemeClr>
              </a:solidFill>
            </a:endParaRPr>
          </a:p>
          <a:p>
            <a:pPr>
              <a:spcBef>
                <a:spcPct val="0"/>
              </a:spcBef>
              <a:buFontTx/>
              <a:buNone/>
            </a:pPr>
            <a:endParaRPr lang="en-US" altLang="en-US" sz="1000">
              <a:solidFill>
                <a:schemeClr val="bg1">
                  <a:lumMod val="50000"/>
                </a:schemeClr>
              </a:solidFill>
            </a:endParaRPr>
          </a:p>
          <a:p>
            <a:pPr algn="ctr">
              <a:spcBef>
                <a:spcPct val="0"/>
              </a:spcBef>
              <a:buNone/>
            </a:pPr>
            <a:r>
              <a:rPr lang="en-US" altLang="en-US" sz="1000">
                <a:solidFill>
                  <a:schemeClr val="bg1">
                    <a:lumMod val="50000"/>
                  </a:schemeClr>
                </a:solidFill>
                <a:latin typeface="Calibri"/>
                <a:cs typeface="Calibri"/>
              </a:rPr>
              <a:t>Sources: Lasser et al, 2000; Buckley et al, 2004  </a:t>
            </a:r>
            <a:endParaRPr lang="en-US" altLang="en-US" sz="1000">
              <a:solidFill>
                <a:schemeClr val="bg1">
                  <a:lumMod val="50000"/>
                </a:schemeClr>
              </a:solidFill>
              <a:highlight>
                <a:srgbClr val="FFFF00"/>
              </a:highlight>
              <a:latin typeface="Calibri"/>
              <a:cs typeface="Calibri"/>
            </a:endParaRPr>
          </a:p>
        </p:txBody>
      </p:sp>
    </p:spTree>
    <p:extLst>
      <p:ext uri="{BB962C8B-B14F-4D97-AF65-F5344CB8AC3E}">
        <p14:creationId xmlns:p14="http://schemas.microsoft.com/office/powerpoint/2010/main" val="706129401"/>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4DB414-DD45-4E83-8AA0-4E166ED501A6}"/>
              </a:ext>
            </a:extLst>
          </p:cNvPr>
          <p:cNvSpPr>
            <a:spLocks noGrp="1"/>
          </p:cNvSpPr>
          <p:nvPr>
            <p:ph type="sldNum" sz="quarter" idx="10"/>
          </p:nvPr>
        </p:nvSpPr>
        <p:spPr>
          <a:xfrm>
            <a:off x="11719984" y="6488114"/>
            <a:ext cx="472016" cy="287337"/>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0EBD29F-7554-4A75-9427-659822E767B2}" type="slidenum">
              <a:rPr lang="en-US" altLang="en-US" smtClean="0"/>
              <a:pPr>
                <a:defRPr/>
              </a:pPr>
              <a:t>21</a:t>
            </a:fld>
            <a:endParaRPr lang="en-US" altLang="en-US"/>
          </a:p>
        </p:txBody>
      </p:sp>
      <p:sp>
        <p:nvSpPr>
          <p:cNvPr id="5" name="TextBox 4">
            <a:extLst>
              <a:ext uri="{FF2B5EF4-FFF2-40B4-BE49-F238E27FC236}">
                <a16:creationId xmlns:a16="http://schemas.microsoft.com/office/drawing/2014/main" id="{BA763917-F731-4157-B413-758A212B5D71}"/>
              </a:ext>
            </a:extLst>
          </p:cNvPr>
          <p:cNvSpPr txBox="1"/>
          <p:nvPr/>
        </p:nvSpPr>
        <p:spPr>
          <a:xfrm>
            <a:off x="409904" y="1159203"/>
            <a:ext cx="5607269" cy="5416868"/>
          </a:xfrm>
          <a:prstGeom prst="rect">
            <a:avLst/>
          </a:prstGeom>
          <a:noFill/>
        </p:spPr>
        <p:txBody>
          <a:bodyPr wrap="square" lIns="91440" tIns="45720" rIns="91440" bIns="45720" rtlCol="0" anchor="t">
            <a:spAutoFit/>
          </a:bodyPr>
          <a:lstStyle/>
          <a:p>
            <a:r>
              <a:rPr lang="en-US" sz="2000" b="1">
                <a:solidFill>
                  <a:schemeClr val="accent2"/>
                </a:solidFill>
              </a:rPr>
              <a:t>The relationship between smoking and PTSD is bi-directional. </a:t>
            </a:r>
          </a:p>
          <a:p>
            <a:endParaRPr lang="en-US" sz="2000">
              <a:solidFill>
                <a:schemeClr val="accent2"/>
              </a:solidFill>
            </a:endParaRPr>
          </a:p>
          <a:p>
            <a:r>
              <a:rPr lang="en-US" sz="2000"/>
              <a:t>Smoking possesses three unique factors that make it a reinforcer for at-risk individuals. Due to this effect, </a:t>
            </a:r>
            <a:r>
              <a:rPr lang="en-US" sz="2000" b="1">
                <a:solidFill>
                  <a:schemeClr val="accent2"/>
                </a:solidFill>
              </a:rPr>
              <a:t>individuals with PTSD trying to quit may frequently relapse. </a:t>
            </a:r>
            <a:endParaRPr lang="en-US" sz="2000" b="1">
              <a:solidFill>
                <a:schemeClr val="accent2"/>
              </a:solidFill>
              <a:cs typeface="Calibri"/>
            </a:endParaRPr>
          </a:p>
          <a:p>
            <a:endParaRPr lang="en-US"/>
          </a:p>
          <a:p>
            <a:r>
              <a:rPr lang="en-US"/>
              <a:t>1. </a:t>
            </a:r>
            <a:r>
              <a:rPr lang="en-US" sz="2000"/>
              <a:t>Pleasure/positive affect </a:t>
            </a:r>
            <a:endParaRPr lang="en-US" sz="2000">
              <a:cs typeface="Calibri"/>
            </a:endParaRPr>
          </a:p>
          <a:p>
            <a:r>
              <a:rPr lang="en-US" sz="2000"/>
              <a:t>2. Anxiety reduction (Kassel &amp; </a:t>
            </a:r>
            <a:r>
              <a:rPr lang="en-US" sz="2000" err="1"/>
              <a:t>Unrod</a:t>
            </a:r>
            <a:r>
              <a:rPr lang="en-US" sz="2000"/>
              <a:t>, 2000)</a:t>
            </a:r>
            <a:endParaRPr lang="en-US"/>
          </a:p>
          <a:p>
            <a:r>
              <a:rPr lang="en-US" sz="2000"/>
              <a:t>3. Distress termination (Kassel, Stroud &amp; </a:t>
            </a:r>
            <a:r>
              <a:rPr lang="en-US" sz="2000" err="1"/>
              <a:t>Paronis</a:t>
            </a:r>
            <a:r>
              <a:rPr lang="en-US" sz="2000"/>
              <a:t>, 2003)</a:t>
            </a:r>
            <a:endParaRPr lang="en-US" sz="2000">
              <a:cs typeface="Calibri"/>
            </a:endParaRPr>
          </a:p>
          <a:p>
            <a:endParaRPr lang="en-US"/>
          </a:p>
          <a:p>
            <a:endParaRPr lang="en-US"/>
          </a:p>
          <a:p>
            <a:endParaRPr lang="en-US"/>
          </a:p>
          <a:p>
            <a:endParaRPr lang="en-US"/>
          </a:p>
          <a:p>
            <a:endParaRPr lang="en-US"/>
          </a:p>
          <a:p>
            <a:endParaRPr lang="en-US"/>
          </a:p>
        </p:txBody>
      </p:sp>
      <p:pic>
        <p:nvPicPr>
          <p:cNvPr id="1026" name="Picture 2" descr="Image result for anxiety and smoking brain">
            <a:extLst>
              <a:ext uri="{FF2B5EF4-FFF2-40B4-BE49-F238E27FC236}">
                <a16:creationId xmlns:a16="http://schemas.microsoft.com/office/drawing/2014/main" id="{764302D6-0503-41A7-8B6E-DAB10DBE8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458" y="0"/>
            <a:ext cx="5436476" cy="54364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30CB94-9C40-4947-B9DC-EC4D4DF1D571}"/>
              </a:ext>
            </a:extLst>
          </p:cNvPr>
          <p:cNvSpPr txBox="1"/>
          <p:nvPr/>
        </p:nvSpPr>
        <p:spPr>
          <a:xfrm>
            <a:off x="3720468" y="6173116"/>
            <a:ext cx="9517910" cy="600164"/>
          </a:xfrm>
          <a:prstGeom prst="rect">
            <a:avLst/>
          </a:prstGeom>
          <a:noFill/>
        </p:spPr>
        <p:txBody>
          <a:bodyPr wrap="square" lIns="91440" tIns="45720" rIns="91440" bIns="45720" rtlCol="0" anchor="t">
            <a:spAutoFit/>
          </a:bodyPr>
          <a:lstStyle/>
          <a:p>
            <a:endParaRPr lang="en-US" sz="1100"/>
          </a:p>
          <a:p>
            <a:pPr lvl="0"/>
            <a:r>
              <a:rPr lang="en-US" sz="1100"/>
              <a:t>Image Source: Action on Smoking and Health Wales Cymru</a:t>
            </a:r>
            <a:endParaRPr lang="en-US" sz="1100">
              <a:cs typeface="Calibri"/>
            </a:endParaRPr>
          </a:p>
          <a:p>
            <a:endParaRPr lang="en-US" sz="1100"/>
          </a:p>
        </p:txBody>
      </p:sp>
    </p:spTree>
    <p:extLst>
      <p:ext uri="{BB962C8B-B14F-4D97-AF65-F5344CB8AC3E}">
        <p14:creationId xmlns:p14="http://schemas.microsoft.com/office/powerpoint/2010/main" val="2263413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87DF-ED32-9B5B-63D7-B9C5E2E87C24}"/>
              </a:ext>
            </a:extLst>
          </p:cNvPr>
          <p:cNvSpPr>
            <a:spLocks noGrp="1"/>
          </p:cNvSpPr>
          <p:nvPr>
            <p:ph type="title"/>
          </p:nvPr>
        </p:nvSpPr>
        <p:spPr/>
        <p:txBody>
          <a:bodyPr/>
          <a:lstStyle/>
          <a:p>
            <a:r>
              <a:rPr lang="en-US"/>
              <a:t>Symptomology</a:t>
            </a:r>
          </a:p>
        </p:txBody>
      </p:sp>
      <p:sp>
        <p:nvSpPr>
          <p:cNvPr id="3" name="Content Placeholder 2">
            <a:extLst>
              <a:ext uri="{FF2B5EF4-FFF2-40B4-BE49-F238E27FC236}">
                <a16:creationId xmlns:a16="http://schemas.microsoft.com/office/drawing/2014/main" id="{45844853-6723-317B-4185-13D778A2B6BA}"/>
              </a:ext>
            </a:extLst>
          </p:cNvPr>
          <p:cNvSpPr>
            <a:spLocks noGrp="1"/>
          </p:cNvSpPr>
          <p:nvPr>
            <p:ph idx="1"/>
          </p:nvPr>
        </p:nvSpPr>
        <p:spPr>
          <a:xfrm>
            <a:off x="552968" y="1551782"/>
            <a:ext cx="11062252" cy="4014215"/>
          </a:xfrm>
        </p:spPr>
        <p:txBody>
          <a:bodyPr vert="horz" lIns="91440" tIns="45720" rIns="91440" bIns="45720" rtlCol="0" anchor="t">
            <a:noAutofit/>
          </a:bodyPr>
          <a:lstStyle/>
          <a:p>
            <a:pPr>
              <a:buFont typeface="Arial" panose="020B0604020202020204" pitchFamily="34" charset="0"/>
              <a:buChar char="•"/>
            </a:pPr>
            <a:r>
              <a:rPr lang="en-US" sz="2800">
                <a:cs typeface="Calibri Light"/>
              </a:rPr>
              <a:t>People with a PTSD diagnosis who smoke are more likely to:</a:t>
            </a:r>
          </a:p>
          <a:p>
            <a:pPr lvl="1"/>
            <a:r>
              <a:rPr lang="en-US" sz="2800"/>
              <a:t>Experience exacerbated </a:t>
            </a:r>
            <a:r>
              <a:rPr lang="en-US" sz="2800" b="1"/>
              <a:t>symptoms of PTSD, </a:t>
            </a:r>
            <a:r>
              <a:rPr lang="en-US" sz="2800"/>
              <a:t>including</a:t>
            </a:r>
            <a:r>
              <a:rPr lang="en-US" sz="2800" b="1"/>
              <a:t> </a:t>
            </a:r>
            <a:r>
              <a:rPr lang="en-US" sz="2800"/>
              <a:t>depression and anxiety (Chou et al., 2018)</a:t>
            </a:r>
            <a:endParaRPr lang="en-US" sz="2800">
              <a:cs typeface="Calibri"/>
            </a:endParaRPr>
          </a:p>
          <a:p>
            <a:pPr lvl="1"/>
            <a:endParaRPr lang="en-US" sz="2800"/>
          </a:p>
          <a:p>
            <a:pPr lvl="1"/>
            <a:r>
              <a:rPr lang="en-US" sz="2800"/>
              <a:t>Have a higher trauma history, a negative affect</a:t>
            </a:r>
            <a:r>
              <a:rPr lang="en-US" sz="2800" b="1"/>
              <a:t>, </a:t>
            </a:r>
            <a:r>
              <a:rPr lang="en-US" sz="2800"/>
              <a:t>and a greater comorbid psychiatric history (Kearns et al., 2018)</a:t>
            </a:r>
            <a:endParaRPr lang="en-US" sz="2800">
              <a:cs typeface="Calibri"/>
            </a:endParaRPr>
          </a:p>
          <a:p>
            <a:pPr marL="457200" lvl="1" indent="0">
              <a:buNone/>
            </a:pPr>
            <a:endParaRPr lang="en-US" sz="2800">
              <a:cs typeface="Calibri"/>
            </a:endParaRPr>
          </a:p>
          <a:p>
            <a:pPr lvl="1"/>
            <a:r>
              <a:rPr lang="en-US" sz="2800"/>
              <a:t>Endure escalating </a:t>
            </a:r>
            <a:r>
              <a:rPr lang="en-US" sz="2800" b="1"/>
              <a:t>negative psychological symptoms</a:t>
            </a:r>
            <a:r>
              <a:rPr lang="en-US" sz="2800"/>
              <a:t>, such as emotional reactivity and startle responses (</a:t>
            </a:r>
            <a:r>
              <a:rPr lang="en-US" sz="2800">
                <a:ea typeface="+mn-lt"/>
                <a:cs typeface="+mn-lt"/>
              </a:rPr>
              <a:t>Chou et al., 2018)</a:t>
            </a:r>
            <a:endParaRPr lang="en-US" sz="2800">
              <a:cs typeface="Calibri"/>
            </a:endParaRPr>
          </a:p>
          <a:p>
            <a:endParaRPr lang="en-US"/>
          </a:p>
        </p:txBody>
      </p:sp>
      <p:sp>
        <p:nvSpPr>
          <p:cNvPr id="4" name="TextBox 3">
            <a:extLst>
              <a:ext uri="{FF2B5EF4-FFF2-40B4-BE49-F238E27FC236}">
                <a16:creationId xmlns:a16="http://schemas.microsoft.com/office/drawing/2014/main" id="{088D0E02-D4A3-6D79-6AA9-FB284063DB3D}"/>
              </a:ext>
            </a:extLst>
          </p:cNvPr>
          <p:cNvSpPr txBox="1"/>
          <p:nvPr/>
        </p:nvSpPr>
        <p:spPr>
          <a:xfrm>
            <a:off x="604171" y="5431169"/>
            <a:ext cx="7827264" cy="461665"/>
          </a:xfrm>
          <a:prstGeom prst="rect">
            <a:avLst/>
          </a:prstGeom>
          <a:noFill/>
        </p:spPr>
        <p:txBody>
          <a:bodyPr wrap="square" lIns="91440" tIns="45720" rIns="91440" bIns="45720" rtlCol="0" anchor="t">
            <a:spAutoFit/>
          </a:bodyPr>
          <a:lstStyle/>
          <a:p>
            <a:endParaRPr lang="en-US" sz="1200">
              <a:cs typeface="Calibri"/>
            </a:endParaRPr>
          </a:p>
          <a:p>
            <a:endParaRPr lang="en-US" sz="1200"/>
          </a:p>
        </p:txBody>
      </p:sp>
    </p:spTree>
    <p:extLst>
      <p:ext uri="{BB962C8B-B14F-4D97-AF65-F5344CB8AC3E}">
        <p14:creationId xmlns:p14="http://schemas.microsoft.com/office/powerpoint/2010/main" val="1151911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0930F-1030-4A04-9222-60F85A41A3FE}"/>
              </a:ext>
            </a:extLst>
          </p:cNvPr>
          <p:cNvSpPr>
            <a:spLocks noGrp="1"/>
          </p:cNvSpPr>
          <p:nvPr>
            <p:ph type="title"/>
          </p:nvPr>
        </p:nvSpPr>
        <p:spPr>
          <a:xfrm>
            <a:off x="564874" y="132682"/>
            <a:ext cx="11062252" cy="1325563"/>
          </a:xfrm>
        </p:spPr>
        <p:txBody>
          <a:bodyPr/>
          <a:lstStyle/>
          <a:p>
            <a:pPr algn="ctr"/>
            <a:r>
              <a:rPr lang="en-US" sz="4800"/>
              <a:t>Symptomology</a:t>
            </a:r>
            <a:endParaRPr lang="en-US"/>
          </a:p>
        </p:txBody>
      </p:sp>
      <p:pic>
        <p:nvPicPr>
          <p:cNvPr id="4" name="Picture 3">
            <a:extLst>
              <a:ext uri="{FF2B5EF4-FFF2-40B4-BE49-F238E27FC236}">
                <a16:creationId xmlns:a16="http://schemas.microsoft.com/office/drawing/2014/main" id="{861B9650-08EB-4F17-948A-CA28B2DF18F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09289" y="3188713"/>
            <a:ext cx="9758895" cy="2556909"/>
          </a:xfrm>
          <a:prstGeom prst="rect">
            <a:avLst/>
          </a:prstGeom>
        </p:spPr>
      </p:pic>
      <p:sp>
        <p:nvSpPr>
          <p:cNvPr id="6" name="Content Placeholder 2">
            <a:extLst>
              <a:ext uri="{FF2B5EF4-FFF2-40B4-BE49-F238E27FC236}">
                <a16:creationId xmlns:a16="http://schemas.microsoft.com/office/drawing/2014/main" id="{207AF0B7-D810-48D5-8A00-1AC3BD73D845}"/>
              </a:ext>
            </a:extLst>
          </p:cNvPr>
          <p:cNvSpPr txBox="1">
            <a:spLocks/>
          </p:cNvSpPr>
          <p:nvPr/>
        </p:nvSpPr>
        <p:spPr>
          <a:xfrm>
            <a:off x="912324" y="1288855"/>
            <a:ext cx="10360129" cy="208263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Reduction of </a:t>
            </a:r>
            <a:r>
              <a:rPr lang="en-US" b="1"/>
              <a:t>negative affect </a:t>
            </a:r>
            <a:r>
              <a:rPr lang="en-US"/>
              <a:t>is the most consistently identified smoking motive among individuals with PTSD (Kearns et al., 2018)</a:t>
            </a:r>
            <a:endParaRPr lang="en-US">
              <a:cs typeface="Calibri"/>
            </a:endParaRPr>
          </a:p>
          <a:p>
            <a:r>
              <a:rPr lang="en-US"/>
              <a:t>Using tobacco can worsen physical symptoms of PTSD, including cardiovascular diseases and premature death (Dennis et al., 2014)</a:t>
            </a:r>
            <a:endParaRPr lang="en-US">
              <a:cs typeface="Calibri"/>
            </a:endParaRPr>
          </a:p>
          <a:p>
            <a:pPr marL="3175" indent="0">
              <a:buFont typeface="Arial" panose="020B0604020202020204" pitchFamily="34" charset="0"/>
              <a:buNone/>
            </a:pPr>
            <a:endParaRPr lang="en-US"/>
          </a:p>
        </p:txBody>
      </p:sp>
      <p:sp>
        <p:nvSpPr>
          <p:cNvPr id="7" name="Slide Number Placeholder 4">
            <a:extLst>
              <a:ext uri="{FF2B5EF4-FFF2-40B4-BE49-F238E27FC236}">
                <a16:creationId xmlns:a16="http://schemas.microsoft.com/office/drawing/2014/main" id="{B9B85DA8-0843-4EAF-9246-5EFD223790E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6F15528-21DE-4FAA-801E-634DDDAF4B2B}" type="slidenum">
              <a:rPr lang="en-US" sz="800" b="1" smtClean="0">
                <a:solidFill>
                  <a:prstClr val="black">
                    <a:tint val="75000"/>
                  </a:prstClr>
                </a:solidFill>
                <a:latin typeface="Calibri"/>
              </a:rPr>
              <a:pPr algn="r">
                <a:defRPr/>
              </a:pPr>
              <a:t>23</a:t>
            </a:fld>
            <a:endParaRPr lang="en-US" sz="800" b="1">
              <a:solidFill>
                <a:prstClr val="black">
                  <a:tint val="75000"/>
                </a:prstClr>
              </a:solidFill>
              <a:latin typeface="Calibri"/>
            </a:endParaRPr>
          </a:p>
        </p:txBody>
      </p:sp>
      <p:sp>
        <p:nvSpPr>
          <p:cNvPr id="8" name="TextBox 7">
            <a:extLst>
              <a:ext uri="{FF2B5EF4-FFF2-40B4-BE49-F238E27FC236}">
                <a16:creationId xmlns:a16="http://schemas.microsoft.com/office/drawing/2014/main" id="{58E1E4A4-BA31-485A-958A-C8357D21B512}"/>
              </a:ext>
            </a:extLst>
          </p:cNvPr>
          <p:cNvSpPr txBox="1"/>
          <p:nvPr/>
        </p:nvSpPr>
        <p:spPr>
          <a:xfrm>
            <a:off x="541955" y="5671895"/>
            <a:ext cx="9515636" cy="461665"/>
          </a:xfrm>
          <a:prstGeom prst="rect">
            <a:avLst/>
          </a:prstGeom>
          <a:noFill/>
        </p:spPr>
        <p:txBody>
          <a:bodyPr wrap="square" lIns="91440" tIns="45720" rIns="91440" bIns="45720" rtlCol="0" anchor="t">
            <a:spAutoFit/>
          </a:bodyPr>
          <a:lstStyle/>
          <a:p>
            <a:r>
              <a:rPr lang="en-US" sz="1200">
                <a:cs typeface="Calibri"/>
              </a:rPr>
              <a:t>Image Source: Chou et al., 2018 (Full article: An emotion regulation-focused theoretical framework for co-occurring nicotine addiction and PTSD: Comments on existing treatments and future directions (tandfonline.com)</a:t>
            </a:r>
          </a:p>
        </p:txBody>
      </p:sp>
    </p:spTree>
    <p:extLst>
      <p:ext uri="{BB962C8B-B14F-4D97-AF65-F5344CB8AC3E}">
        <p14:creationId xmlns:p14="http://schemas.microsoft.com/office/powerpoint/2010/main" val="2587642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26755-7282-9135-9B26-A22FDD8C7750}"/>
              </a:ext>
            </a:extLst>
          </p:cNvPr>
          <p:cNvSpPr>
            <a:spLocks noGrp="1"/>
          </p:cNvSpPr>
          <p:nvPr>
            <p:ph type="title"/>
          </p:nvPr>
        </p:nvSpPr>
        <p:spPr/>
        <p:txBody>
          <a:bodyPr/>
          <a:lstStyle/>
          <a:p>
            <a:r>
              <a:rPr lang="en-US"/>
              <a:t>Special Populations</a:t>
            </a:r>
          </a:p>
        </p:txBody>
      </p:sp>
      <p:sp>
        <p:nvSpPr>
          <p:cNvPr id="3" name="Content Placeholder 2">
            <a:extLst>
              <a:ext uri="{FF2B5EF4-FFF2-40B4-BE49-F238E27FC236}">
                <a16:creationId xmlns:a16="http://schemas.microsoft.com/office/drawing/2014/main" id="{3E54F2B2-0CC5-03DE-C64D-5DDC1722F695}"/>
              </a:ext>
            </a:extLst>
          </p:cNvPr>
          <p:cNvSpPr>
            <a:spLocks noGrp="1"/>
          </p:cNvSpPr>
          <p:nvPr>
            <p:ph idx="1"/>
          </p:nvPr>
        </p:nvSpPr>
        <p:spPr>
          <a:xfrm>
            <a:off x="564874" y="1421892"/>
            <a:ext cx="10386517" cy="4014215"/>
          </a:xfrm>
        </p:spPr>
        <p:txBody>
          <a:bodyPr vert="horz" lIns="91440" tIns="45720" rIns="91440" bIns="45720" rtlCol="0" anchor="t">
            <a:noAutofit/>
          </a:bodyPr>
          <a:lstStyle/>
          <a:p>
            <a:r>
              <a:rPr lang="en-US" sz="2400">
                <a:cs typeface="Calibri Light"/>
              </a:rPr>
              <a:t>Nearly </a:t>
            </a:r>
            <a:r>
              <a:rPr lang="en-US" sz="2400" b="1">
                <a:cs typeface="Calibri Light"/>
              </a:rPr>
              <a:t>20 percent </a:t>
            </a:r>
            <a:r>
              <a:rPr lang="en-US" sz="2400">
                <a:cs typeface="Calibri Light"/>
              </a:rPr>
              <a:t>of returning veterans from Iraq and Afghanistan (or 300,000 people) have symptoms of PTSD or major depression </a:t>
            </a:r>
            <a:br>
              <a:rPr lang="en-US" sz="2400">
                <a:cs typeface="Calibri Light"/>
              </a:rPr>
            </a:br>
            <a:r>
              <a:rPr lang="en-US" sz="2400">
                <a:cs typeface="Calibri Light"/>
              </a:rPr>
              <a:t>(</a:t>
            </a:r>
            <a:r>
              <a:rPr lang="en-US" sz="2400">
                <a:ea typeface="+mn-lt"/>
                <a:cs typeface="+mn-lt"/>
              </a:rPr>
              <a:t>Tanielian and </a:t>
            </a:r>
            <a:r>
              <a:rPr lang="en-US" sz="2400">
                <a:cs typeface="Calibri Light"/>
              </a:rPr>
              <a:t>Jaycox, 2008). </a:t>
            </a:r>
            <a:endParaRPr lang="en-US" sz="2400">
              <a:cs typeface="Calibri"/>
            </a:endParaRPr>
          </a:p>
          <a:p>
            <a:r>
              <a:rPr lang="en-US" sz="2400">
                <a:cs typeface="Calibri"/>
              </a:rPr>
              <a:t>Among a sample of military veterans, 47% of smokers screened positive for PTSD, compared to 33% of the nonsmokers in the sample</a:t>
            </a:r>
          </a:p>
          <a:p>
            <a:r>
              <a:rPr lang="en-US" sz="2400">
                <a:cs typeface="Calibri"/>
              </a:rPr>
              <a:t>6</a:t>
            </a:r>
            <a:r>
              <a:rPr lang="en-US" sz="2400">
                <a:cs typeface="Calibri Light"/>
              </a:rPr>
              <a:t> out of 10 veterans with PTSD smoke</a:t>
            </a:r>
          </a:p>
          <a:p>
            <a:pPr>
              <a:buFont typeface="Arial" panose="020B0604020202020204" pitchFamily="34" charset="0"/>
              <a:buChar char="•"/>
            </a:pPr>
            <a:r>
              <a:rPr lang="en-US" sz="2400">
                <a:cs typeface="Calibri Light"/>
              </a:rPr>
              <a:t>Females who have experienced traumatic event(s) are more likely to smoke if they become pregnant</a:t>
            </a:r>
          </a:p>
          <a:p>
            <a:pPr lvl="1"/>
            <a:r>
              <a:rPr lang="en-US" sz="2400"/>
              <a:t>Females who are pregnant and smoke have 10% higher rates of current and lifetime PTSD than females who quit smoking while pregnant (Kornfield et al., 2017)</a:t>
            </a:r>
            <a:endParaRPr lang="en-US" sz="2400">
              <a:cs typeface="Calibri"/>
            </a:endParaRPr>
          </a:p>
          <a:p>
            <a:endParaRPr lang="en-US"/>
          </a:p>
        </p:txBody>
      </p:sp>
      <p:sp>
        <p:nvSpPr>
          <p:cNvPr id="5" name="TextBox 4">
            <a:extLst>
              <a:ext uri="{FF2B5EF4-FFF2-40B4-BE49-F238E27FC236}">
                <a16:creationId xmlns:a16="http://schemas.microsoft.com/office/drawing/2014/main" id="{4A1EE0CE-0039-D858-A06F-53FB41D76C57}"/>
              </a:ext>
            </a:extLst>
          </p:cNvPr>
          <p:cNvSpPr txBox="1"/>
          <p:nvPr/>
        </p:nvSpPr>
        <p:spPr>
          <a:xfrm>
            <a:off x="856892" y="6061494"/>
            <a:ext cx="78759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lumMod val="50000"/>
                  </a:schemeClr>
                </a:solidFill>
                <a:hlinkClick r:id="rId3">
                  <a:extLst>
                    <a:ext uri="{A12FA001-AC4F-418D-AE19-62706E023703}">
                      <ahyp:hlinkClr xmlns:ahyp="http://schemas.microsoft.com/office/drawing/2018/hyperlinkcolor" val="tx"/>
                    </a:ext>
                  </a:extLst>
                </a:hlinkClick>
              </a:rPr>
              <a:t>Source: Substance Abuse in Veterans - PTSD: National Center for PTSD (va.gov)</a:t>
            </a:r>
            <a:endParaRPr lang="en-US" sz="1200">
              <a:solidFill>
                <a:schemeClr val="bg1">
                  <a:lumMod val="50000"/>
                </a:schemeClr>
              </a:solidFill>
            </a:endParaRPr>
          </a:p>
        </p:txBody>
      </p:sp>
    </p:spTree>
    <p:extLst>
      <p:ext uri="{BB962C8B-B14F-4D97-AF65-F5344CB8AC3E}">
        <p14:creationId xmlns:p14="http://schemas.microsoft.com/office/powerpoint/2010/main" val="2739826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18FB-35AD-6305-9F88-CF7D1F2A3FEC}"/>
              </a:ext>
            </a:extLst>
          </p:cNvPr>
          <p:cNvSpPr>
            <a:spLocks noGrp="1"/>
          </p:cNvSpPr>
          <p:nvPr>
            <p:ph type="title"/>
          </p:nvPr>
        </p:nvSpPr>
        <p:spPr/>
        <p:txBody>
          <a:bodyPr/>
          <a:lstStyle/>
          <a:p>
            <a:r>
              <a:rPr lang="en-US"/>
              <a:t>Cessation in Special Populations</a:t>
            </a:r>
          </a:p>
        </p:txBody>
      </p:sp>
      <p:sp>
        <p:nvSpPr>
          <p:cNvPr id="3" name="Content Placeholder 2">
            <a:extLst>
              <a:ext uri="{FF2B5EF4-FFF2-40B4-BE49-F238E27FC236}">
                <a16:creationId xmlns:a16="http://schemas.microsoft.com/office/drawing/2014/main" id="{F4D04986-25DB-989E-84B6-C5DB661F9A3C}"/>
              </a:ext>
            </a:extLst>
          </p:cNvPr>
          <p:cNvSpPr>
            <a:spLocks noGrp="1"/>
          </p:cNvSpPr>
          <p:nvPr>
            <p:ph idx="1"/>
          </p:nvPr>
        </p:nvSpPr>
        <p:spPr/>
        <p:txBody>
          <a:bodyPr vert="horz" lIns="91440" tIns="45720" rIns="91440" bIns="45720" rtlCol="0" anchor="t">
            <a:noAutofit/>
          </a:bodyPr>
          <a:lstStyle/>
          <a:p>
            <a:r>
              <a:rPr lang="en-US" sz="2800">
                <a:cs typeface="Calibri Light"/>
              </a:rPr>
              <a:t>Individuals with a PTSD diagnosis experience </a:t>
            </a:r>
            <a:r>
              <a:rPr lang="en-US" sz="2800" b="1">
                <a:cs typeface="Calibri Light"/>
              </a:rPr>
              <a:t>less successful quit attempts </a:t>
            </a:r>
            <a:r>
              <a:rPr lang="en-US" sz="2800">
                <a:cs typeface="Calibri Light"/>
              </a:rPr>
              <a:t>than people without mental health conditions (Kelly, Jensen, &amp; </a:t>
            </a:r>
            <a:r>
              <a:rPr lang="en-US" sz="2800" err="1">
                <a:cs typeface="Calibri Light"/>
              </a:rPr>
              <a:t>Sofuoglu</a:t>
            </a:r>
            <a:r>
              <a:rPr lang="en-US" sz="2800">
                <a:cs typeface="Calibri Light"/>
              </a:rPr>
              <a:t>, 2015)</a:t>
            </a:r>
            <a:endParaRPr lang="en-US" sz="2800"/>
          </a:p>
          <a:p>
            <a:pPr lvl="1"/>
            <a:r>
              <a:rPr lang="en-US" sz="2800">
                <a:cs typeface="Calibri Light"/>
              </a:rPr>
              <a:t>Treatment failure is often </a:t>
            </a:r>
            <a:r>
              <a:rPr lang="en-US" sz="2800" b="1">
                <a:cs typeface="Calibri Light"/>
              </a:rPr>
              <a:t>directly related </a:t>
            </a:r>
            <a:r>
              <a:rPr lang="en-US" sz="2800">
                <a:cs typeface="Calibri Light"/>
              </a:rPr>
              <a:t>to PTSD symptoms </a:t>
            </a:r>
            <a:endParaRPr lang="en-US" sz="2800">
              <a:cs typeface="Calibri Light" panose="020F0302020204030204" pitchFamily="34" charset="0"/>
            </a:endParaRPr>
          </a:p>
          <a:p>
            <a:pPr marL="457200" lvl="1" indent="0">
              <a:buNone/>
            </a:pPr>
            <a:endParaRPr lang="en-US" sz="2800">
              <a:cs typeface="Calibri Light"/>
            </a:endParaRPr>
          </a:p>
          <a:p>
            <a:r>
              <a:rPr lang="en-US" sz="2800" b="1">
                <a:cs typeface="Calibri Light"/>
              </a:rPr>
              <a:t>Rates of smoking abstinence </a:t>
            </a:r>
            <a:r>
              <a:rPr lang="en-US" sz="2800">
                <a:cs typeface="Calibri Light"/>
              </a:rPr>
              <a:t>for 30 days or more among people with a PTSD diagnosis are 50% lower than the rate among adults who use tobacco and do not have a psychiatric diagnosis (Kearns et al., 2018)</a:t>
            </a:r>
          </a:p>
          <a:p>
            <a:endParaRPr lang="en-US"/>
          </a:p>
        </p:txBody>
      </p:sp>
      <p:sp>
        <p:nvSpPr>
          <p:cNvPr id="4" name="TextBox 3">
            <a:extLst>
              <a:ext uri="{FF2B5EF4-FFF2-40B4-BE49-F238E27FC236}">
                <a16:creationId xmlns:a16="http://schemas.microsoft.com/office/drawing/2014/main" id="{A9D38212-BBFC-E00A-E258-B544760D9448}"/>
              </a:ext>
            </a:extLst>
          </p:cNvPr>
          <p:cNvSpPr txBox="1"/>
          <p:nvPr/>
        </p:nvSpPr>
        <p:spPr>
          <a:xfrm>
            <a:off x="636745" y="5622697"/>
            <a:ext cx="9095232" cy="276999"/>
          </a:xfrm>
          <a:prstGeom prst="rect">
            <a:avLst/>
          </a:prstGeom>
          <a:noFill/>
        </p:spPr>
        <p:txBody>
          <a:bodyPr wrap="square" lIns="91440" tIns="45720" rIns="91440" bIns="45720" rtlCol="0" anchor="t">
            <a:spAutoFit/>
          </a:bodyPr>
          <a:lstStyle/>
          <a:p>
            <a:endParaRPr lang="en-US" sz="1200">
              <a:cs typeface="Calibri"/>
            </a:endParaRPr>
          </a:p>
        </p:txBody>
      </p:sp>
    </p:spTree>
    <p:extLst>
      <p:ext uri="{BB962C8B-B14F-4D97-AF65-F5344CB8AC3E}">
        <p14:creationId xmlns:p14="http://schemas.microsoft.com/office/powerpoint/2010/main" val="2848956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3A721-DDAC-6BC4-A880-2DE3B8CC31C2}"/>
              </a:ext>
            </a:extLst>
          </p:cNvPr>
          <p:cNvSpPr>
            <a:spLocks noGrp="1"/>
          </p:cNvSpPr>
          <p:nvPr>
            <p:ph type="title"/>
          </p:nvPr>
        </p:nvSpPr>
        <p:spPr>
          <a:xfrm>
            <a:off x="4965430" y="629268"/>
            <a:ext cx="6586491" cy="1286160"/>
          </a:xfrm>
        </p:spPr>
        <p:txBody>
          <a:bodyPr anchor="b">
            <a:normAutofit/>
          </a:bodyPr>
          <a:lstStyle/>
          <a:p>
            <a:r>
              <a:rPr lang="en-US" sz="4200" b="0" i="0">
                <a:latin typeface="Calibri"/>
                <a:ea typeface="Calibri"/>
                <a:cs typeface="Calibri"/>
              </a:rPr>
              <a:t>Douglas W. Lane, PhD, ABPP, </a:t>
            </a:r>
            <a:r>
              <a:rPr lang="en-US" sz="4200" err="1">
                <a:latin typeface="Calibri"/>
                <a:ea typeface="Calibri"/>
                <a:cs typeface="Calibri"/>
              </a:rPr>
              <a:t>CPsychol</a:t>
            </a:r>
            <a:endParaRPr lang="en-US" sz="4200" err="1"/>
          </a:p>
        </p:txBody>
      </p:sp>
      <p:sp>
        <p:nvSpPr>
          <p:cNvPr id="9" name="Content Placeholder 8">
            <a:extLst>
              <a:ext uri="{FF2B5EF4-FFF2-40B4-BE49-F238E27FC236}">
                <a16:creationId xmlns:a16="http://schemas.microsoft.com/office/drawing/2014/main" id="{54E682B6-5DAC-C3F4-B926-E4973AC0E7B4}"/>
              </a:ext>
            </a:extLst>
          </p:cNvPr>
          <p:cNvSpPr>
            <a:spLocks noGrp="1"/>
          </p:cNvSpPr>
          <p:nvPr>
            <p:ph idx="1"/>
          </p:nvPr>
        </p:nvSpPr>
        <p:spPr>
          <a:xfrm>
            <a:off x="4809124" y="2145324"/>
            <a:ext cx="5873335" cy="3599803"/>
          </a:xfrm>
        </p:spPr>
        <p:txBody>
          <a:bodyPr vert="horz" lIns="91440" tIns="45720" rIns="91440" bIns="45720" rtlCol="0" anchor="t">
            <a:noAutofit/>
          </a:bodyPr>
          <a:lstStyle/>
          <a:p>
            <a:pPr algn="just"/>
            <a:r>
              <a:rPr lang="en-US" sz="1600">
                <a:ea typeface="+mn-lt"/>
                <a:cs typeface="+mn-lt"/>
              </a:rPr>
              <a:t>Dr Lane is  </a:t>
            </a:r>
            <a:r>
              <a:rPr lang="en-US" sz="1600" err="1">
                <a:ea typeface="+mn-lt"/>
                <a:cs typeface="+mn-lt"/>
              </a:rPr>
              <a:t>geropsychologist</a:t>
            </a:r>
            <a:r>
              <a:rPr lang="en-US" sz="1600">
                <a:ea typeface="+mn-lt"/>
                <a:cs typeface="+mn-lt"/>
              </a:rPr>
              <a:t> in the Geriatrics and Extended Care Service of the VA Puget Sound Healthcare System. He is also a Clinical Professor in the Department of Psychiatry and Behavioral Sciences of the University of Washington School of Medicine and a Faculty Fellow in the School of Nursing of Pacific Lutheran University. He completed a PhD in Clinical Psychology through the University of Kansas, internship training in the United States Army Medical Department, and a fellowship in psychology through the Yale University School of Medicine. He has also completed post-graduate training in Health Professions Education through the University of Glasgow School of Medicine, Scotland. He is board-certified in </a:t>
            </a:r>
            <a:r>
              <a:rPr lang="en-US" sz="1600" err="1">
                <a:ea typeface="+mn-lt"/>
                <a:cs typeface="+mn-lt"/>
              </a:rPr>
              <a:t>Geropsychology</a:t>
            </a:r>
            <a:r>
              <a:rPr lang="en-US" sz="1600">
                <a:ea typeface="+mn-lt"/>
                <a:cs typeface="+mn-lt"/>
              </a:rPr>
              <a:t> and Clinical Psychology by the American Board of Professional Psychology (ABPP).</a:t>
            </a:r>
            <a:endParaRPr lang="en-US" sz="1600"/>
          </a:p>
          <a:p>
            <a:endParaRPr lang="en-US"/>
          </a:p>
          <a:p>
            <a:endParaRPr lang="en-US"/>
          </a:p>
        </p:txBody>
      </p:sp>
      <p:pic>
        <p:nvPicPr>
          <p:cNvPr id="4" name="Picture 4" descr="A picture containing person, person, wall, indoor&#10;&#10;Description automatically generated">
            <a:extLst>
              <a:ext uri="{FF2B5EF4-FFF2-40B4-BE49-F238E27FC236}">
                <a16:creationId xmlns:a16="http://schemas.microsoft.com/office/drawing/2014/main" id="{86BD3851-FAED-7299-9F8B-1A1CF11EBC41}"/>
              </a:ext>
            </a:extLst>
          </p:cNvPr>
          <p:cNvPicPr>
            <a:picLocks noChangeAspect="1"/>
          </p:cNvPicPr>
          <p:nvPr/>
        </p:nvPicPr>
        <p:blipFill rotWithShape="1">
          <a:blip r:embed="rId2"/>
          <a:srcRect l="9875"/>
          <a:stretch/>
        </p:blipFill>
        <p:spPr>
          <a:xfrm>
            <a:off x="859712" y="498240"/>
            <a:ext cx="3600033" cy="5167914"/>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DB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249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A1806-DBA2-404B-BC84-7EF1D878C78A}"/>
              </a:ext>
            </a:extLst>
          </p:cNvPr>
          <p:cNvSpPr>
            <a:spLocks noGrp="1"/>
          </p:cNvSpPr>
          <p:nvPr>
            <p:ph type="title"/>
          </p:nvPr>
        </p:nvSpPr>
        <p:spPr/>
        <p:txBody>
          <a:bodyPr>
            <a:normAutofit/>
          </a:bodyPr>
          <a:lstStyle/>
          <a:p>
            <a:r>
              <a:rPr lang="en-US" sz="4000"/>
              <a:t>By the Numbers</a:t>
            </a:r>
            <a:br>
              <a:rPr lang="en-US" sz="1400"/>
            </a:br>
            <a:br>
              <a:rPr lang="en-US" sz="1400"/>
            </a:br>
            <a:br>
              <a:rPr lang="en-US" sz="1400"/>
            </a:br>
            <a:endParaRPr lang="en-US" sz="1400" i="1" u="sng"/>
          </a:p>
        </p:txBody>
      </p:sp>
      <p:sp>
        <p:nvSpPr>
          <p:cNvPr id="3" name="Content Placeholder 2">
            <a:extLst>
              <a:ext uri="{FF2B5EF4-FFF2-40B4-BE49-F238E27FC236}">
                <a16:creationId xmlns:a16="http://schemas.microsoft.com/office/drawing/2014/main" id="{E4585C4E-63D4-406D-BA87-611E180B4062}"/>
              </a:ext>
            </a:extLst>
          </p:cNvPr>
          <p:cNvSpPr>
            <a:spLocks noGrp="1"/>
          </p:cNvSpPr>
          <p:nvPr>
            <p:ph idx="1"/>
          </p:nvPr>
        </p:nvSpPr>
        <p:spPr>
          <a:xfrm>
            <a:off x="196645" y="1238866"/>
            <a:ext cx="10988030" cy="4460434"/>
          </a:xfrm>
        </p:spPr>
        <p:txBody>
          <a:bodyPr/>
          <a:lstStyle/>
          <a:p>
            <a:pPr algn="l"/>
            <a:r>
              <a:rPr lang="en-US">
                <a:latin typeface="Calibri Body"/>
              </a:rPr>
              <a:t>A</a:t>
            </a:r>
            <a:r>
              <a:rPr lang="en-US" b="0" i="0">
                <a:effectLst/>
                <a:latin typeface="Calibri Body"/>
              </a:rPr>
              <a:t>ccording to </a:t>
            </a:r>
            <a:r>
              <a:rPr lang="en-US" i="0">
                <a:effectLst/>
                <a:latin typeface="Calibri Body"/>
              </a:rPr>
              <a:t>the </a:t>
            </a:r>
            <a:r>
              <a:rPr lang="en-US">
                <a:latin typeface="Calibri Body"/>
              </a:rPr>
              <a:t>CDC , o</a:t>
            </a:r>
            <a:r>
              <a:rPr lang="en-US" i="0">
                <a:effectLst/>
                <a:latin typeface="Calibri Body"/>
              </a:rPr>
              <a:t>lder people </a:t>
            </a:r>
            <a:r>
              <a:rPr lang="en-US">
                <a:latin typeface="Calibri Body"/>
              </a:rPr>
              <a:t>have</a:t>
            </a:r>
            <a:r>
              <a:rPr lang="en-US" b="0" i="0">
                <a:effectLst/>
                <a:latin typeface="Calibri Body"/>
              </a:rPr>
              <a:t> the highest percentage of people who smoke.</a:t>
            </a:r>
          </a:p>
          <a:p>
            <a:pPr algn="l">
              <a:buFont typeface="Arial" panose="020B0604020202020204" pitchFamily="34" charset="0"/>
              <a:buChar char="•"/>
            </a:pPr>
            <a:r>
              <a:rPr lang="en-US" b="0" i="0">
                <a:effectLst/>
                <a:latin typeface="Calibri Body"/>
              </a:rPr>
              <a:t>About 18% of people between the ages of 45 and 64 smoke (the highest of all age groups).</a:t>
            </a:r>
          </a:p>
          <a:p>
            <a:pPr algn="l">
              <a:buFont typeface="Arial" panose="020B0604020202020204" pitchFamily="34" charset="0"/>
              <a:buChar char="•"/>
            </a:pPr>
            <a:r>
              <a:rPr lang="en-US" b="0" i="0">
                <a:effectLst/>
                <a:latin typeface="Calibri Body"/>
              </a:rPr>
              <a:t>Around 9 % of people between 65 years old and older </a:t>
            </a:r>
            <a:r>
              <a:rPr lang="en-US">
                <a:latin typeface="Calibri Body"/>
              </a:rPr>
              <a:t>s</a:t>
            </a:r>
            <a:r>
              <a:rPr lang="en-US" b="0" i="0">
                <a:effectLst/>
                <a:latin typeface="Calibri Body"/>
              </a:rPr>
              <a:t>moke.</a:t>
            </a:r>
          </a:p>
          <a:p>
            <a:r>
              <a:rPr lang="en-US" b="0" i="0">
                <a:effectLst/>
                <a:latin typeface="Calibri Body"/>
              </a:rPr>
              <a:t>Approximately 70 % of all deaths related to smoking occur in people over 60 years old. </a:t>
            </a:r>
          </a:p>
          <a:p>
            <a:r>
              <a:rPr lang="en-US" b="0" i="0">
                <a:effectLst/>
                <a:latin typeface="Calibri Body"/>
              </a:rPr>
              <a:t>In sum: millions of people across all ages</a:t>
            </a:r>
            <a:r>
              <a:rPr lang="en-US">
                <a:latin typeface="Calibri Body"/>
              </a:rPr>
              <a:t> </a:t>
            </a:r>
            <a:r>
              <a:rPr lang="en-US" b="0" i="0">
                <a:effectLst/>
                <a:latin typeface="Calibri Body"/>
              </a:rPr>
              <a:t>smoke, but it is primarily </a:t>
            </a:r>
            <a:r>
              <a:rPr lang="en-US">
                <a:latin typeface="Calibri Body"/>
              </a:rPr>
              <a:t>older people who </a:t>
            </a:r>
            <a:r>
              <a:rPr lang="en-US" b="0" i="0">
                <a:effectLst/>
                <a:latin typeface="Calibri Body"/>
              </a:rPr>
              <a:t>suffer the consequences.</a:t>
            </a:r>
          </a:p>
          <a:p>
            <a:r>
              <a:rPr lang="en-US">
                <a:latin typeface="Calibri Body"/>
              </a:rPr>
              <a:t>According to the VA, Veterans who have PTSD are more likely to smoke than those who do not. Co-morbidity rates are high. </a:t>
            </a:r>
          </a:p>
          <a:p>
            <a:r>
              <a:rPr lang="en-US" b="0" i="0">
                <a:effectLst/>
                <a:latin typeface="Calibri Body"/>
              </a:rPr>
              <a:t>People with mental illnesses have a harder time quitting.</a:t>
            </a:r>
          </a:p>
          <a:p>
            <a:r>
              <a:rPr kumimoji="0" lang="en-US" b="0" i="0" u="none" strike="noStrike" kern="1200" cap="none" spc="0" normalizeH="0" baseline="0" noProof="0">
                <a:ln>
                  <a:noFill/>
                </a:ln>
                <a:effectLst/>
                <a:uLnTx/>
                <a:uFillTx/>
                <a:latin typeface="Calibri Body"/>
                <a:cs typeface="+mn-cs"/>
              </a:rPr>
              <a:t>Especially in the context of PTSD, reduced ability to tolerate stress can make quitting harder.</a:t>
            </a:r>
          </a:p>
          <a:p>
            <a:pPr marL="0" indent="0">
              <a:buNone/>
            </a:pPr>
            <a:endParaRPr lang="en-US"/>
          </a:p>
        </p:txBody>
      </p:sp>
      <p:sp>
        <p:nvSpPr>
          <p:cNvPr id="5" name="TextBox 4">
            <a:extLst>
              <a:ext uri="{FF2B5EF4-FFF2-40B4-BE49-F238E27FC236}">
                <a16:creationId xmlns:a16="http://schemas.microsoft.com/office/drawing/2014/main" id="{2F9624F3-C3B9-477F-5A77-FDC2A0D1F570}"/>
              </a:ext>
            </a:extLst>
          </p:cNvPr>
          <p:cNvSpPr txBox="1"/>
          <p:nvPr/>
        </p:nvSpPr>
        <p:spPr>
          <a:xfrm>
            <a:off x="2251586" y="6092765"/>
            <a:ext cx="7364361" cy="400110"/>
          </a:xfrm>
          <a:prstGeom prst="rect">
            <a:avLst/>
          </a:prstGeom>
          <a:noFill/>
        </p:spPr>
        <p:txBody>
          <a:bodyPr wrap="square" rtlCol="0">
            <a:spAutoFit/>
          </a:bodyPr>
          <a:lstStyle/>
          <a:p>
            <a:r>
              <a:rPr lang="en-US" sz="1000">
                <a:solidFill>
                  <a:schemeClr val="bg1">
                    <a:lumMod val="50000"/>
                  </a:schemeClr>
                </a:solidFill>
              </a:rPr>
              <a:t>Sources:  aginginplace.org/how-smoking-can-affect-the-elderly (22 JUL 22)  </a:t>
            </a:r>
            <a:r>
              <a:rPr lang="en-US" sz="1000" err="1">
                <a:solidFill>
                  <a:schemeClr val="bg1">
                    <a:lumMod val="50000"/>
                  </a:schemeClr>
                </a:solidFill>
              </a:rPr>
              <a:t>Pericot-Valverdea</a:t>
            </a:r>
            <a:r>
              <a:rPr lang="en-US" sz="1000">
                <a:solidFill>
                  <a:schemeClr val="bg1">
                    <a:lumMod val="50000"/>
                  </a:schemeClr>
                </a:solidFill>
              </a:rPr>
              <a:t>, Elliott, </a:t>
            </a:r>
            <a:r>
              <a:rPr lang="en-US" sz="1000" err="1">
                <a:solidFill>
                  <a:schemeClr val="bg1">
                    <a:lumMod val="50000"/>
                  </a:schemeClr>
                </a:solidFill>
              </a:rPr>
              <a:t>Millerd</a:t>
            </a:r>
            <a:r>
              <a:rPr lang="en-US" sz="1000">
                <a:solidFill>
                  <a:schemeClr val="bg1">
                    <a:lumMod val="50000"/>
                  </a:schemeClr>
                </a:solidFill>
              </a:rPr>
              <a:t>, </a:t>
            </a:r>
            <a:r>
              <a:rPr lang="en-US" sz="1000" err="1">
                <a:solidFill>
                  <a:schemeClr val="bg1">
                    <a:lumMod val="50000"/>
                  </a:schemeClr>
                </a:solidFill>
              </a:rPr>
              <a:t>Tideyd</a:t>
            </a:r>
            <a:r>
              <a:rPr lang="en-US" sz="1000">
                <a:solidFill>
                  <a:schemeClr val="bg1">
                    <a:lumMod val="50000"/>
                  </a:schemeClr>
                </a:solidFill>
              </a:rPr>
              <a:t>, &amp; </a:t>
            </a:r>
            <a:r>
              <a:rPr lang="en-US" sz="1000" err="1">
                <a:solidFill>
                  <a:schemeClr val="bg1">
                    <a:lumMod val="50000"/>
                  </a:schemeClr>
                </a:solidFill>
              </a:rPr>
              <a:t>Gaalemaa</a:t>
            </a:r>
            <a:r>
              <a:rPr lang="en-US" sz="1000">
                <a:solidFill>
                  <a:schemeClr val="bg1">
                    <a:lumMod val="50000"/>
                  </a:schemeClr>
                </a:solidFill>
              </a:rPr>
              <a:t> (2018) </a:t>
            </a:r>
            <a:r>
              <a:rPr lang="en-US" sz="1000" i="1" u="sng">
                <a:solidFill>
                  <a:schemeClr val="bg1">
                    <a:lumMod val="50000"/>
                  </a:schemeClr>
                </a:solidFill>
              </a:rPr>
              <a:t>Addict </a:t>
            </a:r>
            <a:r>
              <a:rPr lang="en-US" sz="1000" i="1" u="sng" err="1">
                <a:solidFill>
                  <a:schemeClr val="bg1">
                    <a:lumMod val="50000"/>
                  </a:schemeClr>
                </a:solidFill>
              </a:rPr>
              <a:t>Behav</a:t>
            </a:r>
            <a:r>
              <a:rPr lang="en-US" sz="1000" i="1" u="sng"/>
              <a:t>.</a:t>
            </a:r>
            <a:endParaRPr lang="en-US" sz="1000"/>
          </a:p>
        </p:txBody>
      </p:sp>
    </p:spTree>
    <p:extLst>
      <p:ext uri="{BB962C8B-B14F-4D97-AF65-F5344CB8AC3E}">
        <p14:creationId xmlns:p14="http://schemas.microsoft.com/office/powerpoint/2010/main" val="3127328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FD8D1-8467-416A-BEC5-6A554B61C647}"/>
              </a:ext>
            </a:extLst>
          </p:cNvPr>
          <p:cNvSpPr>
            <a:spLocks noGrp="1"/>
          </p:cNvSpPr>
          <p:nvPr>
            <p:ph type="title"/>
          </p:nvPr>
        </p:nvSpPr>
        <p:spPr/>
        <p:txBody>
          <a:bodyPr>
            <a:normAutofit/>
          </a:bodyPr>
          <a:lstStyle/>
          <a:p>
            <a:r>
              <a:rPr lang="en-US" sz="4000"/>
              <a:t>PTSD Symptom Categories</a:t>
            </a:r>
            <a:br>
              <a:rPr lang="en-US"/>
            </a:br>
            <a:endParaRPr lang="en-US" sz="1400"/>
          </a:p>
        </p:txBody>
      </p:sp>
      <p:sp>
        <p:nvSpPr>
          <p:cNvPr id="5" name="Content Placeholder 4">
            <a:extLst>
              <a:ext uri="{FF2B5EF4-FFF2-40B4-BE49-F238E27FC236}">
                <a16:creationId xmlns:a16="http://schemas.microsoft.com/office/drawing/2014/main" id="{A2A7590E-CD67-461D-A966-5940003F6134}"/>
              </a:ext>
            </a:extLst>
          </p:cNvPr>
          <p:cNvSpPr>
            <a:spLocks noGrp="1"/>
          </p:cNvSpPr>
          <p:nvPr>
            <p:ph idx="1"/>
          </p:nvPr>
        </p:nvSpPr>
        <p:spPr/>
        <p:txBody>
          <a:bodyPr>
            <a:normAutofit/>
          </a:bodyPr>
          <a:lstStyle/>
          <a:p>
            <a:pPr algn="l"/>
            <a:r>
              <a:rPr lang="en-US" sz="2800" i="0">
                <a:solidFill>
                  <a:srgbClr val="111111"/>
                </a:solidFill>
                <a:effectLst/>
                <a:latin typeface="Calibri Body"/>
              </a:rPr>
              <a:t>Intrusive memories</a:t>
            </a:r>
          </a:p>
          <a:p>
            <a:pPr algn="l"/>
            <a:r>
              <a:rPr lang="en-US" sz="2800" i="0">
                <a:solidFill>
                  <a:srgbClr val="111111"/>
                </a:solidFill>
                <a:effectLst/>
                <a:latin typeface="Calibri Body"/>
              </a:rPr>
              <a:t>Avoidance</a:t>
            </a:r>
          </a:p>
          <a:p>
            <a:pPr algn="l"/>
            <a:r>
              <a:rPr lang="en-US" sz="2800" i="0">
                <a:solidFill>
                  <a:srgbClr val="111111"/>
                </a:solidFill>
                <a:effectLst/>
                <a:latin typeface="Calibri Body"/>
              </a:rPr>
              <a:t>Negative changes in thinking and mood</a:t>
            </a:r>
          </a:p>
          <a:p>
            <a:pPr algn="l"/>
            <a:r>
              <a:rPr lang="en-US" sz="2800" i="0">
                <a:solidFill>
                  <a:srgbClr val="111111"/>
                </a:solidFill>
                <a:effectLst/>
                <a:latin typeface="Calibri Body"/>
              </a:rPr>
              <a:t>Changes in physical and emotional reactions</a:t>
            </a:r>
          </a:p>
          <a:p>
            <a:endParaRPr lang="en-US"/>
          </a:p>
        </p:txBody>
      </p:sp>
    </p:spTree>
    <p:extLst>
      <p:ext uri="{BB962C8B-B14F-4D97-AF65-F5344CB8AC3E}">
        <p14:creationId xmlns:p14="http://schemas.microsoft.com/office/powerpoint/2010/main" val="2592903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998A8-CD3E-4310-9599-0AC3ACBFDC9F}"/>
              </a:ext>
            </a:extLst>
          </p:cNvPr>
          <p:cNvSpPr>
            <a:spLocks noGrp="1"/>
          </p:cNvSpPr>
          <p:nvPr>
            <p:ph type="title"/>
          </p:nvPr>
        </p:nvSpPr>
        <p:spPr/>
        <p:txBody>
          <a:bodyPr>
            <a:normAutofit/>
          </a:bodyPr>
          <a:lstStyle/>
          <a:p>
            <a:r>
              <a:rPr lang="en-US" sz="4000"/>
              <a:t>Proposed Role of Smoking in PTSD</a:t>
            </a:r>
            <a:br>
              <a:rPr lang="en-US"/>
            </a:br>
            <a:endParaRPr lang="en-US" sz="1400"/>
          </a:p>
        </p:txBody>
      </p:sp>
      <p:sp>
        <p:nvSpPr>
          <p:cNvPr id="3" name="Content Placeholder 2">
            <a:extLst>
              <a:ext uri="{FF2B5EF4-FFF2-40B4-BE49-F238E27FC236}">
                <a16:creationId xmlns:a16="http://schemas.microsoft.com/office/drawing/2014/main" id="{70F88D4E-7DBB-4C6C-9687-87109D8E4832}"/>
              </a:ext>
            </a:extLst>
          </p:cNvPr>
          <p:cNvSpPr>
            <a:spLocks noGrp="1"/>
          </p:cNvSpPr>
          <p:nvPr>
            <p:ph idx="1"/>
          </p:nvPr>
        </p:nvSpPr>
        <p:spPr>
          <a:xfrm>
            <a:off x="564874" y="1500824"/>
            <a:ext cx="4833036" cy="4339018"/>
          </a:xfrm>
        </p:spPr>
        <p:txBody>
          <a:bodyPr>
            <a:normAutofit/>
          </a:bodyPr>
          <a:lstStyle/>
          <a:p>
            <a:r>
              <a:rPr lang="en-US" sz="2200">
                <a:latin typeface="Calibri Body"/>
              </a:rPr>
              <a:t>Self Medication Hypothesis:  Mitigate PTSD symptoms</a:t>
            </a:r>
          </a:p>
          <a:p>
            <a:pPr lvl="1"/>
            <a:r>
              <a:rPr lang="en-US" sz="2200">
                <a:latin typeface="Calibri Body"/>
              </a:rPr>
              <a:t>Negative emotional states</a:t>
            </a:r>
          </a:p>
          <a:p>
            <a:pPr lvl="1"/>
            <a:r>
              <a:rPr lang="en-US" sz="2200">
                <a:latin typeface="Calibri Body"/>
              </a:rPr>
              <a:t>Anxiety sensitivity</a:t>
            </a:r>
          </a:p>
          <a:p>
            <a:pPr lvl="1"/>
            <a:r>
              <a:rPr lang="en-US" sz="2200">
                <a:latin typeface="Calibri Body"/>
              </a:rPr>
              <a:t>Reduced stress tolerance</a:t>
            </a:r>
          </a:p>
          <a:p>
            <a:pPr lvl="1"/>
            <a:r>
              <a:rPr lang="en-US" sz="2200">
                <a:latin typeface="Calibri Body"/>
              </a:rPr>
              <a:t>Distraction from intrusive thoughts and memories</a:t>
            </a:r>
          </a:p>
          <a:p>
            <a:r>
              <a:rPr lang="en-US" sz="2200">
                <a:latin typeface="Calibri Body"/>
              </a:rPr>
              <a:t>Reciprocal Relationship: Attempts at mitigation of Symptoms -&gt; Increase in Symptoms -&gt;Further efforts to mitigate, and so on</a:t>
            </a:r>
          </a:p>
          <a:p>
            <a:endParaRPr lang="en-US">
              <a:latin typeface="+mj-lt"/>
            </a:endParaRPr>
          </a:p>
          <a:p>
            <a:endParaRPr lang="en-US" sz="2000">
              <a:latin typeface="+mj-lt"/>
            </a:endParaRPr>
          </a:p>
        </p:txBody>
      </p:sp>
      <p:pic>
        <p:nvPicPr>
          <p:cNvPr id="4" name="Picture 3">
            <a:extLst>
              <a:ext uri="{FF2B5EF4-FFF2-40B4-BE49-F238E27FC236}">
                <a16:creationId xmlns:a16="http://schemas.microsoft.com/office/drawing/2014/main" id="{C6DF38F8-CC21-C366-00DB-309073C797A9}"/>
              </a:ext>
            </a:extLst>
          </p:cNvPr>
          <p:cNvPicPr>
            <a:picLocks noChangeAspect="1"/>
          </p:cNvPicPr>
          <p:nvPr/>
        </p:nvPicPr>
        <p:blipFill>
          <a:blip r:embed="rId2"/>
          <a:stretch>
            <a:fillRect/>
          </a:stretch>
        </p:blipFill>
        <p:spPr>
          <a:xfrm>
            <a:off x="5523343" y="1338874"/>
            <a:ext cx="5695263" cy="3834581"/>
          </a:xfrm>
          <a:prstGeom prst="rect">
            <a:avLst/>
          </a:prstGeom>
        </p:spPr>
      </p:pic>
      <p:sp>
        <p:nvSpPr>
          <p:cNvPr id="8" name="TextBox 7">
            <a:extLst>
              <a:ext uri="{FF2B5EF4-FFF2-40B4-BE49-F238E27FC236}">
                <a16:creationId xmlns:a16="http://schemas.microsoft.com/office/drawing/2014/main" id="{E922FABB-8698-EC54-205F-6B706FD3D634}"/>
              </a:ext>
            </a:extLst>
          </p:cNvPr>
          <p:cNvSpPr txBox="1"/>
          <p:nvPr/>
        </p:nvSpPr>
        <p:spPr>
          <a:xfrm>
            <a:off x="6553200" y="5839842"/>
            <a:ext cx="2708787" cy="400110"/>
          </a:xfrm>
          <a:prstGeom prst="rect">
            <a:avLst/>
          </a:prstGeom>
          <a:noFill/>
        </p:spPr>
        <p:txBody>
          <a:bodyPr wrap="square" rtlCol="0">
            <a:spAutoFit/>
          </a:bodyPr>
          <a:lstStyle/>
          <a:p>
            <a:br>
              <a:rPr lang="en-US" sz="1000"/>
            </a:br>
            <a:endParaRPr lang="en-US" sz="1000"/>
          </a:p>
        </p:txBody>
      </p:sp>
      <p:sp>
        <p:nvSpPr>
          <p:cNvPr id="9" name="TextBox 8">
            <a:extLst>
              <a:ext uri="{FF2B5EF4-FFF2-40B4-BE49-F238E27FC236}">
                <a16:creationId xmlns:a16="http://schemas.microsoft.com/office/drawing/2014/main" id="{7B9BFE15-E8D7-D9AC-FBB6-7B2BB099B10E}"/>
              </a:ext>
            </a:extLst>
          </p:cNvPr>
          <p:cNvSpPr txBox="1"/>
          <p:nvPr/>
        </p:nvSpPr>
        <p:spPr>
          <a:xfrm>
            <a:off x="2241755" y="6309154"/>
            <a:ext cx="4552337" cy="246221"/>
          </a:xfrm>
          <a:prstGeom prst="rect">
            <a:avLst/>
          </a:prstGeom>
          <a:noFill/>
        </p:spPr>
        <p:txBody>
          <a:bodyPr wrap="square" rtlCol="0">
            <a:spAutoFit/>
          </a:bodyPr>
          <a:lstStyle/>
          <a:p>
            <a:r>
              <a:rPr lang="en-US" sz="1000">
                <a:solidFill>
                  <a:schemeClr val="bg1">
                    <a:lumMod val="50000"/>
                  </a:schemeClr>
                </a:solidFill>
                <a:latin typeface="Calibri" panose="020F0502020204030204" pitchFamily="34" charset="0"/>
                <a:cs typeface="Calibri" panose="020F0502020204030204" pitchFamily="34" charset="0"/>
              </a:rPr>
              <a:t>Source: </a:t>
            </a:r>
            <a:r>
              <a:rPr lang="en-US" sz="1000" err="1">
                <a:solidFill>
                  <a:schemeClr val="bg1">
                    <a:lumMod val="50000"/>
                  </a:schemeClr>
                </a:solidFill>
                <a:latin typeface="Calibri" panose="020F0502020204030204" pitchFamily="34" charset="0"/>
                <a:cs typeface="Calibri" panose="020F0502020204030204" pitchFamily="34" charset="0"/>
              </a:rPr>
              <a:t>Pericot-Valverdea</a:t>
            </a:r>
            <a:r>
              <a:rPr lang="en-US" sz="1000">
                <a:solidFill>
                  <a:schemeClr val="bg1">
                    <a:lumMod val="50000"/>
                  </a:schemeClr>
                </a:solidFill>
                <a:latin typeface="Calibri" panose="020F0502020204030204" pitchFamily="34" charset="0"/>
                <a:cs typeface="Calibri" panose="020F0502020204030204" pitchFamily="34" charset="0"/>
              </a:rPr>
              <a:t>, Elliott, </a:t>
            </a:r>
            <a:r>
              <a:rPr lang="en-US" sz="1000" err="1">
                <a:solidFill>
                  <a:schemeClr val="bg1">
                    <a:lumMod val="50000"/>
                  </a:schemeClr>
                </a:solidFill>
                <a:latin typeface="Calibri" panose="020F0502020204030204" pitchFamily="34" charset="0"/>
                <a:cs typeface="Calibri" panose="020F0502020204030204" pitchFamily="34" charset="0"/>
              </a:rPr>
              <a:t>Millerd</a:t>
            </a:r>
            <a:r>
              <a:rPr lang="en-US" sz="1000">
                <a:solidFill>
                  <a:schemeClr val="bg1">
                    <a:lumMod val="50000"/>
                  </a:schemeClr>
                </a:solidFill>
                <a:latin typeface="Calibri" panose="020F0502020204030204" pitchFamily="34" charset="0"/>
                <a:cs typeface="Calibri" panose="020F0502020204030204" pitchFamily="34" charset="0"/>
              </a:rPr>
              <a:t>, </a:t>
            </a:r>
            <a:r>
              <a:rPr lang="en-US" sz="1000" err="1">
                <a:solidFill>
                  <a:schemeClr val="bg1">
                    <a:lumMod val="50000"/>
                  </a:schemeClr>
                </a:solidFill>
                <a:latin typeface="Calibri" panose="020F0502020204030204" pitchFamily="34" charset="0"/>
                <a:cs typeface="Calibri" panose="020F0502020204030204" pitchFamily="34" charset="0"/>
              </a:rPr>
              <a:t>Tideyd</a:t>
            </a:r>
            <a:r>
              <a:rPr lang="en-US" sz="1000">
                <a:solidFill>
                  <a:schemeClr val="bg1">
                    <a:lumMod val="50000"/>
                  </a:schemeClr>
                </a:solidFill>
                <a:latin typeface="Calibri" panose="020F0502020204030204" pitchFamily="34" charset="0"/>
                <a:cs typeface="Calibri" panose="020F0502020204030204" pitchFamily="34" charset="0"/>
              </a:rPr>
              <a:t>, &amp; </a:t>
            </a:r>
            <a:r>
              <a:rPr lang="en-US" sz="1000" err="1">
                <a:solidFill>
                  <a:schemeClr val="bg1">
                    <a:lumMod val="50000"/>
                  </a:schemeClr>
                </a:solidFill>
                <a:latin typeface="Calibri" panose="020F0502020204030204" pitchFamily="34" charset="0"/>
                <a:cs typeface="Calibri" panose="020F0502020204030204" pitchFamily="34" charset="0"/>
              </a:rPr>
              <a:t>Gaalemaa</a:t>
            </a:r>
            <a:r>
              <a:rPr lang="en-US" sz="1000">
                <a:solidFill>
                  <a:schemeClr val="bg1">
                    <a:lumMod val="50000"/>
                  </a:schemeClr>
                </a:solidFill>
                <a:latin typeface="Calibri" panose="020F0502020204030204" pitchFamily="34" charset="0"/>
                <a:cs typeface="Calibri" panose="020F0502020204030204" pitchFamily="34" charset="0"/>
              </a:rPr>
              <a:t> (2018) </a:t>
            </a:r>
            <a:r>
              <a:rPr lang="en-US" sz="1000" i="1" u="sng">
                <a:solidFill>
                  <a:schemeClr val="bg1">
                    <a:lumMod val="50000"/>
                  </a:schemeClr>
                </a:solidFill>
                <a:latin typeface="Calibri" panose="020F0502020204030204" pitchFamily="34" charset="0"/>
                <a:cs typeface="Calibri" panose="020F0502020204030204" pitchFamily="34" charset="0"/>
              </a:rPr>
              <a:t>Addict </a:t>
            </a:r>
            <a:r>
              <a:rPr lang="en-US" sz="1000" i="1" u="sng" err="1">
                <a:solidFill>
                  <a:schemeClr val="bg1">
                    <a:lumMod val="50000"/>
                  </a:schemeClr>
                </a:solidFill>
                <a:latin typeface="Calibri" panose="020F0502020204030204" pitchFamily="34" charset="0"/>
                <a:cs typeface="Calibri" panose="020F0502020204030204" pitchFamily="34" charset="0"/>
              </a:rPr>
              <a:t>Behav</a:t>
            </a:r>
            <a:r>
              <a:rPr lang="en-US" sz="1000" i="1" u="sng">
                <a:latin typeface="Calibri" panose="020F0502020204030204" pitchFamily="34" charset="0"/>
                <a:cs typeface="Calibri" panose="020F0502020204030204" pitchFamily="34" charset="0"/>
              </a:rPr>
              <a:t>.</a:t>
            </a:r>
            <a:endParaRPr lang="en-US" sz="100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86677A6-9DBB-1B70-6534-1CFA39B8CC81}"/>
              </a:ext>
            </a:extLst>
          </p:cNvPr>
          <p:cNvSpPr txBox="1"/>
          <p:nvPr/>
        </p:nvSpPr>
        <p:spPr>
          <a:xfrm>
            <a:off x="7157884" y="6066503"/>
            <a:ext cx="2104103" cy="400110"/>
          </a:xfrm>
          <a:prstGeom prst="rect">
            <a:avLst/>
          </a:prstGeom>
          <a:noFill/>
        </p:spPr>
        <p:txBody>
          <a:bodyPr wrap="square" rtlCol="0">
            <a:spAutoFit/>
          </a:bodyPr>
          <a:lstStyle/>
          <a:p>
            <a:r>
              <a:rPr lang="en-US" sz="1000">
                <a:solidFill>
                  <a:schemeClr val="bg1">
                    <a:lumMod val="50000"/>
                  </a:schemeClr>
                </a:solidFill>
                <a:latin typeface="Calibri" panose="020F0502020204030204" pitchFamily="34" charset="0"/>
                <a:cs typeface="Calibri" panose="020F0502020204030204" pitchFamily="34" charset="0"/>
              </a:rPr>
              <a:t>Source: verywellmind.com (22 JUL 22) J.R.Bee</a:t>
            </a:r>
          </a:p>
        </p:txBody>
      </p:sp>
    </p:spTree>
    <p:extLst>
      <p:ext uri="{BB962C8B-B14F-4D97-AF65-F5344CB8AC3E}">
        <p14:creationId xmlns:p14="http://schemas.microsoft.com/office/powerpoint/2010/main" val="3855702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27B48-2DD5-40DA-BC20-EC294B71A269}"/>
              </a:ext>
            </a:extLst>
          </p:cNvPr>
          <p:cNvSpPr>
            <a:spLocks noGrp="1"/>
          </p:cNvSpPr>
          <p:nvPr>
            <p:ph type="title"/>
          </p:nvPr>
        </p:nvSpPr>
        <p:spPr>
          <a:xfrm>
            <a:off x="564874" y="94145"/>
            <a:ext cx="11062252" cy="1325563"/>
          </a:xfrm>
        </p:spPr>
        <p:txBody>
          <a:bodyPr/>
          <a:lstStyle/>
          <a:p>
            <a:pPr algn="ctr"/>
            <a:r>
              <a:rPr lang="en-US"/>
              <a:t>Housekeeping</a:t>
            </a:r>
          </a:p>
        </p:txBody>
      </p:sp>
      <p:sp>
        <p:nvSpPr>
          <p:cNvPr id="3" name="Content Placeholder 2">
            <a:extLst>
              <a:ext uri="{FF2B5EF4-FFF2-40B4-BE49-F238E27FC236}">
                <a16:creationId xmlns:a16="http://schemas.microsoft.com/office/drawing/2014/main" id="{EB88E8BC-0366-4B86-833E-2DBEC9DC4BD1}"/>
              </a:ext>
            </a:extLst>
          </p:cNvPr>
          <p:cNvSpPr>
            <a:spLocks noGrp="1"/>
          </p:cNvSpPr>
          <p:nvPr>
            <p:ph idx="1"/>
          </p:nvPr>
        </p:nvSpPr>
        <p:spPr>
          <a:xfrm>
            <a:off x="729917" y="1306798"/>
            <a:ext cx="6616976" cy="4018584"/>
          </a:xfrm>
        </p:spPr>
        <p:txBody>
          <a:bodyPr vert="horz" lIns="91440" tIns="45720" rIns="91440" bIns="45720" rtlCol="0" anchor="t">
            <a:noAutofit/>
          </a:bodyPr>
          <a:lstStyle/>
          <a:p>
            <a:pPr marL="342900" indent="-342900"/>
            <a:r>
              <a:rPr lang="en-US">
                <a:latin typeface="Calibri Light"/>
                <a:cs typeface="Calibri Light"/>
              </a:rPr>
              <a:t>This webinar is being recorded. Please mute yourself when you are not speaking. </a:t>
            </a:r>
          </a:p>
          <a:p>
            <a:pPr marL="342900" indent="-342900"/>
            <a:r>
              <a:rPr lang="en-US">
                <a:latin typeface="Calibri Light"/>
                <a:cs typeface="Calibri Light"/>
              </a:rPr>
              <a:t>For audio access, participants can either dial into the conference line or listen through your computer speakers. </a:t>
            </a:r>
            <a:endParaRPr lang="en-US"/>
          </a:p>
          <a:p>
            <a:r>
              <a:rPr lang="en-US">
                <a:latin typeface="Calibri Light"/>
                <a:cs typeface="Calibri Light"/>
              </a:rPr>
              <a:t>You can enable your closed captioning by selecting "CC" icon located in your bar. </a:t>
            </a:r>
          </a:p>
          <a:p>
            <a:pPr marL="342900" indent="-342900"/>
            <a:r>
              <a:rPr lang="en-US">
                <a:latin typeface="Calibri Light"/>
                <a:cs typeface="Calibri Light"/>
              </a:rPr>
              <a:t>You can submit questions by typing them into the </a:t>
            </a:r>
            <a:r>
              <a:rPr lang="en-US" err="1">
                <a:latin typeface="Calibri Light"/>
                <a:cs typeface="Calibri Light"/>
              </a:rPr>
              <a:t>chatbox</a:t>
            </a:r>
            <a:r>
              <a:rPr lang="en-US">
                <a:latin typeface="Calibri Light"/>
                <a:cs typeface="Calibri Light"/>
              </a:rPr>
              <a:t>. </a:t>
            </a:r>
          </a:p>
          <a:p>
            <a:pPr marL="342900" indent="-342900"/>
            <a:r>
              <a:rPr lang="en-US">
                <a:latin typeface="Calibri Light"/>
                <a:cs typeface="Calibri Light"/>
              </a:rPr>
              <a:t>Slide handouts and recording will be posted here:</a:t>
            </a:r>
          </a:p>
          <a:p>
            <a:pPr marL="1028700" lvl="1" indent="-342900"/>
            <a:r>
              <a:rPr lang="en-US">
                <a:latin typeface="Calibri Light"/>
                <a:cs typeface="Calibri Light"/>
                <a:hlinkClick r:id="rId3"/>
              </a:rPr>
              <a:t>https://www.bhthechange.org/resources/resource-type/archived-webinars/</a:t>
            </a:r>
            <a:r>
              <a:rPr lang="en-US">
                <a:latin typeface="Calibri Light"/>
                <a:cs typeface="Calibri Light"/>
              </a:rPr>
              <a:t> </a:t>
            </a:r>
            <a:endParaRPr lang="en-US"/>
          </a:p>
          <a:p>
            <a:endParaRPr lang="en-US"/>
          </a:p>
          <a:p>
            <a:endParaRPr lang="en-US"/>
          </a:p>
        </p:txBody>
      </p:sp>
      <p:pic>
        <p:nvPicPr>
          <p:cNvPr id="4" name="Picture 3">
            <a:extLst>
              <a:ext uri="{FF2B5EF4-FFF2-40B4-BE49-F238E27FC236}">
                <a16:creationId xmlns:a16="http://schemas.microsoft.com/office/drawing/2014/main" id="{026B778D-00CC-49EB-8503-FBF1DEAB710E}"/>
              </a:ext>
            </a:extLst>
          </p:cNvPr>
          <p:cNvPicPr>
            <a:picLocks noChangeAspect="1"/>
          </p:cNvPicPr>
          <p:nvPr/>
        </p:nvPicPr>
        <p:blipFill rotWithShape="1">
          <a:blip r:embed="rId4"/>
          <a:srcRect t="8267"/>
          <a:stretch/>
        </p:blipFill>
        <p:spPr>
          <a:xfrm>
            <a:off x="7436324" y="1259295"/>
            <a:ext cx="4758670" cy="2790917"/>
          </a:xfrm>
          <a:prstGeom prst="rect">
            <a:avLst/>
          </a:prstGeom>
        </p:spPr>
      </p:pic>
      <p:pic>
        <p:nvPicPr>
          <p:cNvPr id="5" name="Picture 4">
            <a:extLst>
              <a:ext uri="{FF2B5EF4-FFF2-40B4-BE49-F238E27FC236}">
                <a16:creationId xmlns:a16="http://schemas.microsoft.com/office/drawing/2014/main" id="{59497D1D-39CB-457F-B612-30B4BD4636BA}"/>
              </a:ext>
            </a:extLst>
          </p:cNvPr>
          <p:cNvPicPr>
            <a:picLocks noChangeAspect="1"/>
          </p:cNvPicPr>
          <p:nvPr/>
        </p:nvPicPr>
        <p:blipFill>
          <a:blip r:embed="rId5"/>
          <a:stretch>
            <a:fillRect/>
          </a:stretch>
        </p:blipFill>
        <p:spPr>
          <a:xfrm>
            <a:off x="8548608" y="3687638"/>
            <a:ext cx="855879" cy="855879"/>
          </a:xfrm>
          <a:prstGeom prst="rect">
            <a:avLst/>
          </a:prstGeom>
        </p:spPr>
      </p:pic>
    </p:spTree>
    <p:extLst>
      <p:ext uri="{BB962C8B-B14F-4D97-AF65-F5344CB8AC3E}">
        <p14:creationId xmlns:p14="http://schemas.microsoft.com/office/powerpoint/2010/main" val="2685600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353D3-3F71-45E0-8A42-6B4A98AB41EB}"/>
              </a:ext>
            </a:extLst>
          </p:cNvPr>
          <p:cNvSpPr>
            <a:spLocks noGrp="1"/>
          </p:cNvSpPr>
          <p:nvPr>
            <p:ph type="title"/>
          </p:nvPr>
        </p:nvSpPr>
        <p:spPr/>
        <p:txBody>
          <a:bodyPr>
            <a:normAutofit/>
          </a:bodyPr>
          <a:lstStyle/>
          <a:p>
            <a:r>
              <a:rPr lang="en-US" sz="4000"/>
              <a:t>Challenges for Older Smokers</a:t>
            </a:r>
          </a:p>
        </p:txBody>
      </p:sp>
      <p:sp>
        <p:nvSpPr>
          <p:cNvPr id="3" name="Content Placeholder 2">
            <a:extLst>
              <a:ext uri="{FF2B5EF4-FFF2-40B4-BE49-F238E27FC236}">
                <a16:creationId xmlns:a16="http://schemas.microsoft.com/office/drawing/2014/main" id="{038FE58D-5154-4CAC-8DF6-4B29F54283E9}"/>
              </a:ext>
            </a:extLst>
          </p:cNvPr>
          <p:cNvSpPr>
            <a:spLocks noGrp="1"/>
          </p:cNvSpPr>
          <p:nvPr>
            <p:ph idx="1"/>
          </p:nvPr>
        </p:nvSpPr>
        <p:spPr>
          <a:xfrm>
            <a:off x="564874" y="1465006"/>
            <a:ext cx="11062252" cy="4374835"/>
          </a:xfrm>
        </p:spPr>
        <p:txBody>
          <a:bodyPr>
            <a:noAutofit/>
          </a:bodyPr>
          <a:lstStyle/>
          <a:p>
            <a:r>
              <a:rPr lang="en-US" sz="1800">
                <a:latin typeface="Calibri Body"/>
              </a:rPr>
              <a:t>Smoking can mean different things based on many factors of diversity.  Age is just one.  The intersectionality can be complex and can be missed without taking a patient-centered approach.  It can be an important asset in cessation that is lost.</a:t>
            </a:r>
          </a:p>
          <a:p>
            <a:r>
              <a:rPr lang="en-US" sz="1800">
                <a:latin typeface="Calibri Body"/>
              </a:rPr>
              <a:t>May have been smoking 20, 30, 40 years or more before deciding to stop</a:t>
            </a:r>
          </a:p>
          <a:p>
            <a:r>
              <a:rPr lang="en-US" sz="1800">
                <a:latin typeface="Calibri Body"/>
              </a:rPr>
              <a:t>A belief that the damage is done, “What’s the point now?”</a:t>
            </a:r>
          </a:p>
          <a:p>
            <a:r>
              <a:rPr lang="en-US" sz="1800">
                <a:latin typeface="Calibri Body"/>
              </a:rPr>
              <a:t>Past failed efforts to stop</a:t>
            </a:r>
          </a:p>
          <a:p>
            <a:r>
              <a:rPr lang="en-US" sz="1800">
                <a:latin typeface="Calibri Body"/>
              </a:rPr>
              <a:t>Many other health issues to navigate</a:t>
            </a:r>
          </a:p>
          <a:p>
            <a:r>
              <a:rPr lang="en-US" sz="1800">
                <a:latin typeface="Calibri Body"/>
              </a:rPr>
              <a:t>New relationship with time</a:t>
            </a:r>
          </a:p>
          <a:p>
            <a:r>
              <a:rPr lang="en-US" sz="1800">
                <a:latin typeface="Calibri Body"/>
              </a:rPr>
              <a:t>Shame and stigma</a:t>
            </a:r>
          </a:p>
          <a:p>
            <a:r>
              <a:rPr lang="en-US" sz="1800">
                <a:latin typeface="Calibri Body"/>
              </a:rPr>
              <a:t>Nature of the “relationship” with the substance, which may be quite positive to the person</a:t>
            </a:r>
          </a:p>
          <a:p>
            <a:r>
              <a:rPr lang="en-US" sz="1800">
                <a:latin typeface="Calibri Body"/>
              </a:rPr>
              <a:t>Medical comorbidities such that medication intervention may be limited</a:t>
            </a:r>
          </a:p>
        </p:txBody>
      </p:sp>
    </p:spTree>
    <p:extLst>
      <p:ext uri="{BB962C8B-B14F-4D97-AF65-F5344CB8AC3E}">
        <p14:creationId xmlns:p14="http://schemas.microsoft.com/office/powerpoint/2010/main" val="3461722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6654D-FC74-4B20-AACB-318AA8A0C5CC}"/>
              </a:ext>
            </a:extLst>
          </p:cNvPr>
          <p:cNvSpPr>
            <a:spLocks noGrp="1"/>
          </p:cNvSpPr>
          <p:nvPr>
            <p:ph type="title"/>
          </p:nvPr>
        </p:nvSpPr>
        <p:spPr/>
        <p:txBody>
          <a:bodyPr>
            <a:normAutofit/>
          </a:bodyPr>
          <a:lstStyle/>
          <a:p>
            <a:r>
              <a:rPr lang="en-US" sz="4000">
                <a:latin typeface="Calibri Body"/>
              </a:rPr>
              <a:t>Interventions</a:t>
            </a:r>
            <a:endParaRPr lang="en-US" sz="1400" i="1" u="sng">
              <a:latin typeface="Calibri Body"/>
            </a:endParaRPr>
          </a:p>
        </p:txBody>
      </p:sp>
      <p:sp>
        <p:nvSpPr>
          <p:cNvPr id="3" name="Content Placeholder 2">
            <a:extLst>
              <a:ext uri="{FF2B5EF4-FFF2-40B4-BE49-F238E27FC236}">
                <a16:creationId xmlns:a16="http://schemas.microsoft.com/office/drawing/2014/main" id="{522EE2E2-DB69-4931-8332-3C86465E1A62}"/>
              </a:ext>
            </a:extLst>
          </p:cNvPr>
          <p:cNvSpPr>
            <a:spLocks noGrp="1"/>
          </p:cNvSpPr>
          <p:nvPr>
            <p:ph idx="1"/>
          </p:nvPr>
        </p:nvSpPr>
        <p:spPr>
          <a:xfrm>
            <a:off x="564874" y="1347020"/>
            <a:ext cx="11062252" cy="4492822"/>
          </a:xfrm>
        </p:spPr>
        <p:txBody>
          <a:bodyPr>
            <a:normAutofit lnSpcReduction="10000"/>
          </a:bodyPr>
          <a:lstStyle/>
          <a:p>
            <a:r>
              <a:rPr lang="en-US">
                <a:latin typeface="Calibri Body"/>
              </a:rPr>
              <a:t>Education about the role of nicotine/smoking in their overall health status and addressing myths </a:t>
            </a:r>
          </a:p>
          <a:p>
            <a:pPr marL="0" indent="0">
              <a:buNone/>
            </a:pPr>
            <a:r>
              <a:rPr lang="en-US">
                <a:latin typeface="Calibri Body"/>
              </a:rPr>
              <a:t>	-EX: Nicotine makes it even harder to sleep than chronic pain already does.</a:t>
            </a:r>
          </a:p>
          <a:p>
            <a:r>
              <a:rPr lang="en-US">
                <a:latin typeface="Calibri Body"/>
              </a:rPr>
              <a:t>Education about the role of smoking (like drinking, eating, etc.) in facilitating avoidance and/or paradoxically increasing or complicating PTSD symptoms </a:t>
            </a:r>
          </a:p>
          <a:p>
            <a:r>
              <a:rPr lang="en-US">
                <a:latin typeface="Calibri Body"/>
              </a:rPr>
              <a:t>General stress management/coping skills training (ACT, CBT)</a:t>
            </a:r>
          </a:p>
          <a:p>
            <a:r>
              <a:rPr lang="en-US">
                <a:latin typeface="Calibri Body"/>
              </a:rPr>
              <a:t>Acute self calming/soothing training</a:t>
            </a:r>
          </a:p>
          <a:p>
            <a:r>
              <a:rPr lang="en-US">
                <a:latin typeface="Calibri Body"/>
              </a:rPr>
              <a:t>Developing strong, healthy social support networks</a:t>
            </a:r>
          </a:p>
          <a:p>
            <a:r>
              <a:rPr lang="en-US">
                <a:latin typeface="Calibri Body"/>
              </a:rPr>
              <a:t>Harm Reduction</a:t>
            </a:r>
          </a:p>
          <a:p>
            <a:pPr marL="457200" lvl="1" indent="0">
              <a:buNone/>
            </a:pPr>
            <a:r>
              <a:rPr lang="en-US">
                <a:latin typeface="Calibri Body"/>
              </a:rPr>
              <a:t>-Vaping</a:t>
            </a:r>
          </a:p>
          <a:p>
            <a:pPr marL="457200" lvl="1" indent="0">
              <a:buNone/>
            </a:pPr>
            <a:r>
              <a:rPr lang="en-US">
                <a:latin typeface="Calibri Body"/>
              </a:rPr>
              <a:t>-Low nicotine cigarettes</a:t>
            </a:r>
          </a:p>
          <a:p>
            <a:pPr marL="914400" lvl="2" indent="0">
              <a:buNone/>
            </a:pPr>
            <a:r>
              <a:rPr lang="en-US">
                <a:latin typeface="Calibri Body"/>
              </a:rPr>
              <a:t>-Just the act of smoking has calming effects, independent of nicotine, and lower nicotine leads to reduced somatic carousal (breaks the cycle).</a:t>
            </a:r>
          </a:p>
          <a:p>
            <a:pPr marL="914400" lvl="2" indent="0">
              <a:buNone/>
            </a:pPr>
            <a:endParaRPr lang="en-US">
              <a:latin typeface="+mj-lt"/>
            </a:endParaRPr>
          </a:p>
        </p:txBody>
      </p:sp>
      <p:sp>
        <p:nvSpPr>
          <p:cNvPr id="4" name="TextBox 3">
            <a:extLst>
              <a:ext uri="{FF2B5EF4-FFF2-40B4-BE49-F238E27FC236}">
                <a16:creationId xmlns:a16="http://schemas.microsoft.com/office/drawing/2014/main" id="{458881C1-DEF8-2E59-2AAE-91DD523D0EBF}"/>
              </a:ext>
            </a:extLst>
          </p:cNvPr>
          <p:cNvSpPr txBox="1"/>
          <p:nvPr/>
        </p:nvSpPr>
        <p:spPr>
          <a:xfrm>
            <a:off x="2792362" y="5839841"/>
            <a:ext cx="6115664" cy="400110"/>
          </a:xfrm>
          <a:prstGeom prst="rect">
            <a:avLst/>
          </a:prstGeom>
          <a:noFill/>
        </p:spPr>
        <p:txBody>
          <a:bodyPr wrap="square" rtlCol="0">
            <a:spAutoFit/>
          </a:bodyPr>
          <a:lstStyle/>
          <a:p>
            <a:br>
              <a:rPr kumimoji="0" lang="en-US" sz="1000" b="0" i="1" u="sng" strike="noStrike" kern="1200" cap="none" spc="0" normalizeH="0" baseline="0" noProof="0">
                <a:ln>
                  <a:noFill/>
                </a:ln>
                <a:solidFill>
                  <a:prstClr val="black"/>
                </a:solidFill>
                <a:effectLst/>
                <a:uLnTx/>
                <a:uFillTx/>
                <a:ea typeface="+mj-ea"/>
                <a:cs typeface="+mj-cs"/>
              </a:rPr>
            </a:br>
            <a:endParaRPr lang="en-US" sz="1000"/>
          </a:p>
        </p:txBody>
      </p:sp>
      <p:sp>
        <p:nvSpPr>
          <p:cNvPr id="5" name="TextBox 4">
            <a:extLst>
              <a:ext uri="{FF2B5EF4-FFF2-40B4-BE49-F238E27FC236}">
                <a16:creationId xmlns:a16="http://schemas.microsoft.com/office/drawing/2014/main" id="{96B82BC2-F90C-D41C-DF6B-EFA937DE62BC}"/>
              </a:ext>
            </a:extLst>
          </p:cNvPr>
          <p:cNvSpPr txBox="1"/>
          <p:nvPr/>
        </p:nvSpPr>
        <p:spPr>
          <a:xfrm>
            <a:off x="2497393" y="6239951"/>
            <a:ext cx="6626941" cy="246221"/>
          </a:xfrm>
          <a:prstGeom prst="rect">
            <a:avLst/>
          </a:prstGeom>
          <a:noFill/>
        </p:spPr>
        <p:txBody>
          <a:bodyPr wrap="square" rtlCol="0">
            <a:spAutoFit/>
          </a:bodyPr>
          <a:lstStyle/>
          <a:p>
            <a:r>
              <a:rPr kumimoji="0" lang="en-US" sz="1000" b="0" i="0" u="none" strike="noStrike" kern="1200" cap="none" spc="0" normalizeH="0" baseline="0" noProof="0" err="1">
                <a:ln>
                  <a:noFill/>
                </a:ln>
                <a:solidFill>
                  <a:schemeClr val="bg1">
                    <a:lumMod val="50000"/>
                  </a:schemeClr>
                </a:solidFill>
                <a:effectLst/>
                <a:uLnTx/>
                <a:uFillTx/>
                <a:latin typeface="Calibri" panose="020F0502020204030204" pitchFamily="34" charset="0"/>
                <a:ea typeface="+mj-ea"/>
                <a:cs typeface="Calibri" panose="020F0502020204030204" pitchFamily="34" charset="0"/>
              </a:rPr>
              <a:t>Source:Pericot-Valverdea</a:t>
            </a:r>
            <a:r>
              <a:rPr kumimoji="0" lang="en-US" sz="1000" b="0" i="0" u="none" strike="noStrike" kern="1200" cap="none" spc="0" normalizeH="0" baseline="0" noProof="0">
                <a:ln>
                  <a:noFill/>
                </a:ln>
                <a:solidFill>
                  <a:schemeClr val="bg1">
                    <a:lumMod val="50000"/>
                  </a:schemeClr>
                </a:solidFill>
                <a:effectLst/>
                <a:uLnTx/>
                <a:uFillTx/>
                <a:latin typeface="Calibri" panose="020F0502020204030204" pitchFamily="34" charset="0"/>
                <a:ea typeface="+mj-ea"/>
                <a:cs typeface="Calibri" panose="020F0502020204030204" pitchFamily="34" charset="0"/>
              </a:rPr>
              <a:t>, Elliott, </a:t>
            </a:r>
            <a:r>
              <a:rPr kumimoji="0" lang="en-US" sz="1000" b="0" i="0" u="none" strike="noStrike" kern="1200" cap="none" spc="0" normalizeH="0" baseline="0" noProof="0" err="1">
                <a:ln>
                  <a:noFill/>
                </a:ln>
                <a:solidFill>
                  <a:schemeClr val="bg1">
                    <a:lumMod val="50000"/>
                  </a:schemeClr>
                </a:solidFill>
                <a:effectLst/>
                <a:uLnTx/>
                <a:uFillTx/>
                <a:latin typeface="Calibri" panose="020F0502020204030204" pitchFamily="34" charset="0"/>
                <a:ea typeface="+mj-ea"/>
                <a:cs typeface="Calibri" panose="020F0502020204030204" pitchFamily="34" charset="0"/>
              </a:rPr>
              <a:t>Millerd</a:t>
            </a:r>
            <a:r>
              <a:rPr kumimoji="0" lang="en-US" sz="1000" b="0" i="0" u="none" strike="noStrike" kern="1200" cap="none" spc="0" normalizeH="0" baseline="0" noProof="0">
                <a:ln>
                  <a:noFill/>
                </a:ln>
                <a:solidFill>
                  <a:schemeClr val="bg1">
                    <a:lumMod val="50000"/>
                  </a:schemeClr>
                </a:solidFill>
                <a:effectLst/>
                <a:uLnTx/>
                <a:uFillTx/>
                <a:latin typeface="Calibri" panose="020F0502020204030204" pitchFamily="34" charset="0"/>
                <a:ea typeface="+mj-ea"/>
                <a:cs typeface="Calibri" panose="020F0502020204030204" pitchFamily="34" charset="0"/>
              </a:rPr>
              <a:t>, </a:t>
            </a:r>
            <a:r>
              <a:rPr kumimoji="0" lang="en-US" sz="1000" b="0" i="0" u="none" strike="noStrike" kern="1200" cap="none" spc="0" normalizeH="0" baseline="0" noProof="0" err="1">
                <a:ln>
                  <a:noFill/>
                </a:ln>
                <a:solidFill>
                  <a:schemeClr val="bg1">
                    <a:lumMod val="50000"/>
                  </a:schemeClr>
                </a:solidFill>
                <a:effectLst/>
                <a:uLnTx/>
                <a:uFillTx/>
                <a:latin typeface="Calibri" panose="020F0502020204030204" pitchFamily="34" charset="0"/>
                <a:ea typeface="+mj-ea"/>
                <a:cs typeface="Calibri" panose="020F0502020204030204" pitchFamily="34" charset="0"/>
              </a:rPr>
              <a:t>Tideyd</a:t>
            </a:r>
            <a:r>
              <a:rPr kumimoji="0" lang="en-US" sz="1000" b="0" i="0" u="none" strike="noStrike" kern="1200" cap="none" spc="0" normalizeH="0" baseline="0" noProof="0">
                <a:ln>
                  <a:noFill/>
                </a:ln>
                <a:solidFill>
                  <a:schemeClr val="bg1">
                    <a:lumMod val="50000"/>
                  </a:schemeClr>
                </a:solidFill>
                <a:effectLst/>
                <a:uLnTx/>
                <a:uFillTx/>
                <a:latin typeface="Calibri" panose="020F0502020204030204" pitchFamily="34" charset="0"/>
                <a:ea typeface="+mj-ea"/>
                <a:cs typeface="Calibri" panose="020F0502020204030204" pitchFamily="34" charset="0"/>
              </a:rPr>
              <a:t>, &amp; </a:t>
            </a:r>
            <a:r>
              <a:rPr kumimoji="0" lang="en-US" sz="1000" b="0" i="0" u="none" strike="noStrike" kern="1200" cap="none" spc="0" normalizeH="0" baseline="0" noProof="0" err="1">
                <a:ln>
                  <a:noFill/>
                </a:ln>
                <a:solidFill>
                  <a:schemeClr val="bg1">
                    <a:lumMod val="50000"/>
                  </a:schemeClr>
                </a:solidFill>
                <a:effectLst/>
                <a:uLnTx/>
                <a:uFillTx/>
                <a:latin typeface="Calibri" panose="020F0502020204030204" pitchFamily="34" charset="0"/>
                <a:ea typeface="+mj-ea"/>
                <a:cs typeface="Calibri" panose="020F0502020204030204" pitchFamily="34" charset="0"/>
              </a:rPr>
              <a:t>Gaalemaa</a:t>
            </a:r>
            <a:r>
              <a:rPr kumimoji="0" lang="en-US" sz="1000" b="0" i="0" u="none" strike="noStrike" kern="1200" cap="none" spc="0" normalizeH="0" baseline="0" noProof="0">
                <a:ln>
                  <a:noFill/>
                </a:ln>
                <a:solidFill>
                  <a:schemeClr val="bg1">
                    <a:lumMod val="50000"/>
                  </a:schemeClr>
                </a:solidFill>
                <a:effectLst/>
                <a:uLnTx/>
                <a:uFillTx/>
                <a:latin typeface="Calibri" panose="020F0502020204030204" pitchFamily="34" charset="0"/>
                <a:ea typeface="+mj-ea"/>
                <a:cs typeface="Calibri" panose="020F0502020204030204" pitchFamily="34" charset="0"/>
              </a:rPr>
              <a:t> (2018) </a:t>
            </a:r>
            <a:r>
              <a:rPr kumimoji="0" lang="en-US" sz="1000" b="0" i="1" u="sng" strike="noStrike" kern="1200" cap="none" spc="0" normalizeH="0" baseline="0" noProof="0">
                <a:ln>
                  <a:noFill/>
                </a:ln>
                <a:solidFill>
                  <a:schemeClr val="bg1">
                    <a:lumMod val="50000"/>
                  </a:schemeClr>
                </a:solidFill>
                <a:effectLst/>
                <a:uLnTx/>
                <a:uFillTx/>
                <a:latin typeface="Calibri" panose="020F0502020204030204" pitchFamily="34" charset="0"/>
                <a:ea typeface="+mj-ea"/>
                <a:cs typeface="Calibri" panose="020F0502020204030204" pitchFamily="34" charset="0"/>
              </a:rPr>
              <a:t>Addict </a:t>
            </a:r>
            <a:r>
              <a:rPr kumimoji="0" lang="en-US" sz="1000" b="0" i="1" u="sng" strike="noStrike" kern="1200" cap="none" spc="0" normalizeH="0" baseline="0" noProof="0" err="1">
                <a:ln>
                  <a:noFill/>
                </a:ln>
                <a:solidFill>
                  <a:schemeClr val="bg1">
                    <a:lumMod val="50000"/>
                  </a:schemeClr>
                </a:solidFill>
                <a:effectLst/>
                <a:uLnTx/>
                <a:uFillTx/>
                <a:latin typeface="Calibri" panose="020F0502020204030204" pitchFamily="34" charset="0"/>
                <a:ea typeface="+mj-ea"/>
                <a:cs typeface="Calibri" panose="020F0502020204030204" pitchFamily="34" charset="0"/>
              </a:rPr>
              <a:t>Behav</a:t>
            </a:r>
            <a:r>
              <a:rPr kumimoji="0" lang="en-US" sz="1000" b="0" i="1" u="sng" strike="noStrike" kern="1200" cap="none" spc="0" normalizeH="0" baseline="0" noProof="0">
                <a:ln>
                  <a:noFill/>
                </a:ln>
                <a:solidFill>
                  <a:schemeClr val="bg1">
                    <a:lumMod val="50000"/>
                  </a:schemeClr>
                </a:solidFill>
                <a:effectLst/>
                <a:uLnTx/>
                <a:uFillTx/>
                <a:latin typeface="Calibri" panose="020F0502020204030204" pitchFamily="34" charset="0"/>
                <a:ea typeface="+mj-ea"/>
                <a:cs typeface="Calibri" panose="020F0502020204030204" pitchFamily="34" charset="0"/>
              </a:rPr>
              <a:t>.</a:t>
            </a:r>
            <a:r>
              <a:rPr lang="en-US" sz="1000" b="0" i="0" u="none" strike="noStrike" baseline="0">
                <a:solidFill>
                  <a:schemeClr val="bg1">
                    <a:lumMod val="50000"/>
                  </a:schemeClr>
                </a:solidFill>
                <a:latin typeface="Calibri" panose="020F0502020204030204" pitchFamily="34" charset="0"/>
                <a:cs typeface="Calibri" panose="020F0502020204030204" pitchFamily="34" charset="0"/>
              </a:rPr>
              <a:t>Ha Bui (2020) </a:t>
            </a:r>
            <a:r>
              <a:rPr lang="en-US" sz="1000" i="1" u="sng" strike="noStrike" baseline="0" err="1">
                <a:solidFill>
                  <a:schemeClr val="bg1">
                    <a:lumMod val="50000"/>
                  </a:schemeClr>
                </a:solidFill>
                <a:latin typeface="Calibri" panose="020F0502020204030204" pitchFamily="34" charset="0"/>
                <a:cs typeface="Calibri" panose="020F0502020204030204" pitchFamily="34" charset="0"/>
              </a:rPr>
              <a:t>Subst</a:t>
            </a:r>
            <a:r>
              <a:rPr lang="en-US" sz="1000" i="1" u="sng" strike="noStrike" baseline="0">
                <a:solidFill>
                  <a:schemeClr val="bg1">
                    <a:lumMod val="50000"/>
                  </a:schemeClr>
                </a:solidFill>
                <a:latin typeface="Calibri" panose="020F0502020204030204" pitchFamily="34" charset="0"/>
                <a:cs typeface="Calibri" panose="020F0502020204030204" pitchFamily="34" charset="0"/>
              </a:rPr>
              <a:t> Abuse &amp; Misuse</a:t>
            </a:r>
            <a:endParaRPr lang="en-US" sz="100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1501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E97D2-756E-4AE1-A3BF-AA453DC2BDF6}"/>
              </a:ext>
            </a:extLst>
          </p:cNvPr>
          <p:cNvSpPr>
            <a:spLocks noGrp="1"/>
          </p:cNvSpPr>
          <p:nvPr>
            <p:ph type="title"/>
          </p:nvPr>
        </p:nvSpPr>
        <p:spPr/>
        <p:txBody>
          <a:bodyPr>
            <a:normAutofit/>
          </a:bodyPr>
          <a:lstStyle/>
          <a:p>
            <a:r>
              <a:rPr lang="en-US" sz="4000">
                <a:latin typeface="Calibri Body"/>
              </a:rPr>
              <a:t>Clinical Tip #1</a:t>
            </a:r>
          </a:p>
        </p:txBody>
      </p:sp>
      <p:sp>
        <p:nvSpPr>
          <p:cNvPr id="3" name="Content Placeholder 2">
            <a:extLst>
              <a:ext uri="{FF2B5EF4-FFF2-40B4-BE49-F238E27FC236}">
                <a16:creationId xmlns:a16="http://schemas.microsoft.com/office/drawing/2014/main" id="{71D88FB7-ED89-4D9E-AD2F-778FFB6FD21C}"/>
              </a:ext>
            </a:extLst>
          </p:cNvPr>
          <p:cNvSpPr>
            <a:spLocks noGrp="1"/>
          </p:cNvSpPr>
          <p:nvPr>
            <p:ph idx="1"/>
          </p:nvPr>
        </p:nvSpPr>
        <p:spPr>
          <a:xfrm>
            <a:off x="564874" y="1573162"/>
            <a:ext cx="11062252" cy="4266680"/>
          </a:xfrm>
        </p:spPr>
        <p:txBody>
          <a:bodyPr/>
          <a:lstStyle/>
          <a:p>
            <a:r>
              <a:rPr lang="en-US" sz="2400">
                <a:latin typeface="Calibri Body"/>
              </a:rPr>
              <a:t>Honor the person’s history with smoking.</a:t>
            </a:r>
          </a:p>
          <a:p>
            <a:r>
              <a:rPr lang="en-US" sz="2400">
                <a:latin typeface="Calibri Body"/>
              </a:rPr>
              <a:t>If we take a disrespectful or youth-centric stance, we may defeat our own goal.</a:t>
            </a:r>
          </a:p>
          <a:p>
            <a:r>
              <a:rPr lang="en-US" sz="2400">
                <a:latin typeface="Calibri Body"/>
              </a:rPr>
              <a:t>Be aware that society’s views have changed within the person’s lifetime.</a:t>
            </a:r>
          </a:p>
          <a:p>
            <a:r>
              <a:rPr lang="en-US" sz="2400">
                <a:latin typeface="Calibri Body"/>
              </a:rPr>
              <a:t>The person may feel “double-crossed” by the medical field and larger society.</a:t>
            </a:r>
          </a:p>
          <a:p>
            <a:r>
              <a:rPr lang="en-US" sz="2400">
                <a:latin typeface="Calibri Body"/>
              </a:rPr>
              <a:t>Don’t push: They have been doing this for a long time.</a:t>
            </a:r>
          </a:p>
          <a:p>
            <a:endParaRPr lang="en-US">
              <a:latin typeface="Calibri Body"/>
            </a:endParaRPr>
          </a:p>
          <a:p>
            <a:pPr marL="0" indent="0" algn="ctr">
              <a:buNone/>
            </a:pPr>
            <a:r>
              <a:rPr lang="en-US" b="1" i="1">
                <a:latin typeface="Calibri Body"/>
              </a:rPr>
              <a:t>  “I got through Korea with my M-1 rifle and a pack of Lucky Strikes.”</a:t>
            </a:r>
          </a:p>
          <a:p>
            <a:pPr marL="0" indent="0" algn="ctr">
              <a:buNone/>
            </a:pPr>
            <a:r>
              <a:rPr lang="en-US" sz="2000" b="1" i="1">
                <a:effectLst/>
                <a:latin typeface="Calibri Body"/>
                <a:ea typeface="Calibri" panose="020F0502020204030204" pitchFamily="34" charset="0"/>
              </a:rPr>
              <a:t>“Back then, if you didn’t smoke you were considered a sissy”.  </a:t>
            </a:r>
            <a:endParaRPr lang="en-US" sz="2000" b="1" i="1">
              <a:latin typeface="Calibri Body"/>
            </a:endParaRPr>
          </a:p>
          <a:p>
            <a:pPr marL="0" indent="0">
              <a:buNone/>
            </a:pPr>
            <a:endParaRPr lang="en-US" b="1" i="1">
              <a:latin typeface="Calibri Body"/>
            </a:endParaRPr>
          </a:p>
        </p:txBody>
      </p:sp>
    </p:spTree>
    <p:extLst>
      <p:ext uri="{BB962C8B-B14F-4D97-AF65-F5344CB8AC3E}">
        <p14:creationId xmlns:p14="http://schemas.microsoft.com/office/powerpoint/2010/main" val="1006220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9013-FC39-4503-B0CB-0E87FDD18FEB}"/>
              </a:ext>
            </a:extLst>
          </p:cNvPr>
          <p:cNvSpPr>
            <a:spLocks noGrp="1"/>
          </p:cNvSpPr>
          <p:nvPr>
            <p:ph type="title"/>
          </p:nvPr>
        </p:nvSpPr>
        <p:spPr>
          <a:xfrm>
            <a:off x="838200" y="0"/>
            <a:ext cx="10515600" cy="875071"/>
          </a:xfrm>
        </p:spPr>
        <p:txBody>
          <a:bodyPr>
            <a:normAutofit/>
          </a:bodyPr>
          <a:lstStyle/>
          <a:p>
            <a:r>
              <a:rPr lang="en-US" sz="4000">
                <a:latin typeface="Calibri Body"/>
              </a:rPr>
              <a:t>Clinical Tip #2</a:t>
            </a:r>
          </a:p>
        </p:txBody>
      </p:sp>
      <p:sp>
        <p:nvSpPr>
          <p:cNvPr id="3" name="Content Placeholder 2">
            <a:extLst>
              <a:ext uri="{FF2B5EF4-FFF2-40B4-BE49-F238E27FC236}">
                <a16:creationId xmlns:a16="http://schemas.microsoft.com/office/drawing/2014/main" id="{508A259B-20C4-4693-939F-34822AD77B38}"/>
              </a:ext>
            </a:extLst>
          </p:cNvPr>
          <p:cNvSpPr>
            <a:spLocks noGrp="1"/>
          </p:cNvSpPr>
          <p:nvPr>
            <p:ph idx="1"/>
          </p:nvPr>
        </p:nvSpPr>
        <p:spPr>
          <a:xfrm>
            <a:off x="838200" y="769435"/>
            <a:ext cx="10331245" cy="5326566"/>
          </a:xfrm>
        </p:spPr>
        <p:txBody>
          <a:bodyPr>
            <a:normAutofit fontScale="85000" lnSpcReduction="20000"/>
          </a:bodyPr>
          <a:lstStyle/>
          <a:p>
            <a:pPr marL="0" indent="0">
              <a:buNone/>
            </a:pPr>
            <a:r>
              <a:rPr lang="en-US" sz="2200">
                <a:latin typeface="Calibri Body"/>
              </a:rPr>
              <a:t>In older age, we tend to become less focused on long term outcomes and more focused on immediate term outcomes. So, emphasize the benefits for chronic medical issues in the current term. </a:t>
            </a:r>
          </a:p>
          <a:p>
            <a:r>
              <a:rPr lang="en-US" sz="2200">
                <a:latin typeface="Calibri Body"/>
              </a:rPr>
              <a:t>Have the person think through ways day-to-day life could be better, based on individual interests and values, by quitting.  </a:t>
            </a:r>
          </a:p>
          <a:p>
            <a:pPr marL="1828800" lvl="4" indent="0">
              <a:buNone/>
            </a:pPr>
            <a:r>
              <a:rPr lang="en-US" sz="2200">
                <a:latin typeface="Calibri Body"/>
              </a:rPr>
              <a:t>-Be Concrete and Specific</a:t>
            </a:r>
          </a:p>
          <a:p>
            <a:pPr marL="457200" lvl="1" indent="0">
              <a:buNone/>
            </a:pPr>
            <a:r>
              <a:rPr lang="en-US" sz="2200">
                <a:latin typeface="Calibri Body"/>
              </a:rPr>
              <a:t>		-Ex: More money available to do other things (especially on a fixed income).</a:t>
            </a:r>
          </a:p>
          <a:p>
            <a:pPr marL="457200" lvl="1" indent="0">
              <a:buNone/>
            </a:pPr>
            <a:r>
              <a:rPr lang="en-US" sz="2200">
                <a:latin typeface="Calibri Body"/>
              </a:rPr>
              <a:t>		-Make a list</a:t>
            </a:r>
          </a:p>
          <a:p>
            <a:pPr marL="457200" lvl="1" indent="0">
              <a:buNone/>
            </a:pPr>
            <a:r>
              <a:rPr lang="en-US" sz="2200">
                <a:latin typeface="Calibri Body"/>
              </a:rPr>
              <a:t>		-Share it with important others or even have them help create It</a:t>
            </a:r>
          </a:p>
          <a:p>
            <a:r>
              <a:rPr lang="en-US" sz="2200">
                <a:latin typeface="Calibri Body"/>
              </a:rPr>
              <a:t>Some benefits may be less obvious but just as important to highlight.</a:t>
            </a:r>
          </a:p>
          <a:p>
            <a:pPr marL="0" indent="0">
              <a:buNone/>
            </a:pPr>
            <a:r>
              <a:rPr lang="en-US" sz="2200">
                <a:latin typeface="Calibri Body"/>
              </a:rPr>
              <a:t>          	</a:t>
            </a:r>
            <a:r>
              <a:rPr lang="en-US" sz="2200" i="1">
                <a:latin typeface="Calibri Body"/>
              </a:rPr>
              <a:t>Ex: Cough Less -&gt; Reduced Jarring and Muscular Exertion -&gt; Reduced Back Pain</a:t>
            </a:r>
          </a:p>
          <a:p>
            <a:r>
              <a:rPr lang="en-US" sz="2200">
                <a:latin typeface="Calibri Body"/>
              </a:rPr>
              <a:t>Older adulthood can bring an increased emphasis on relationships, so have important others share how their relationship with the person may benefit.</a:t>
            </a:r>
          </a:p>
          <a:p>
            <a:pPr marL="457200" lvl="1" indent="0">
              <a:lnSpc>
                <a:spcPct val="120000"/>
              </a:lnSpc>
              <a:buNone/>
            </a:pPr>
            <a:r>
              <a:rPr lang="en-US" sz="2200">
                <a:latin typeface="Calibri Body"/>
              </a:rPr>
              <a:t> 		</a:t>
            </a:r>
            <a:r>
              <a:rPr lang="en-US" sz="2200" i="1">
                <a:latin typeface="Calibri Body"/>
              </a:rPr>
              <a:t>Ex: “Dad, we can spend more time together because you are breathing better and   			have more energy.”</a:t>
            </a:r>
          </a:p>
          <a:p>
            <a:pPr marL="457200" lvl="1" indent="0">
              <a:lnSpc>
                <a:spcPct val="120000"/>
              </a:lnSpc>
              <a:buNone/>
            </a:pPr>
            <a:r>
              <a:rPr lang="en-US" sz="2200">
                <a:latin typeface="Calibri Body"/>
              </a:rPr>
              <a:t> 		Ex: Setting a good Example for grandchildren, </a:t>
            </a:r>
            <a:r>
              <a:rPr lang="en-US" sz="2200" i="1">
                <a:latin typeface="Calibri Body"/>
              </a:rPr>
              <a:t>“I love you enough to take care of 			myself and be with you as long as I can be.”</a:t>
            </a:r>
          </a:p>
          <a:p>
            <a:pPr marL="457200" lvl="1" indent="0">
              <a:lnSpc>
                <a:spcPct val="160000"/>
              </a:lnSpc>
              <a:buNone/>
            </a:pPr>
            <a:r>
              <a:rPr lang="en-US" sz="2200" i="1">
                <a:latin typeface="Calibri Body"/>
              </a:rPr>
              <a:t>		</a:t>
            </a:r>
            <a:r>
              <a:rPr lang="en-US" sz="2200">
                <a:latin typeface="Calibri Body"/>
              </a:rPr>
              <a:t>Ex: Honor the health of those the person loves</a:t>
            </a:r>
          </a:p>
          <a:p>
            <a:endParaRPr lang="en-US" sz="2000"/>
          </a:p>
          <a:p>
            <a:pPr marL="0" indent="0">
              <a:buNone/>
            </a:pPr>
            <a:endParaRPr lang="en-US"/>
          </a:p>
        </p:txBody>
      </p:sp>
    </p:spTree>
    <p:extLst>
      <p:ext uri="{BB962C8B-B14F-4D97-AF65-F5344CB8AC3E}">
        <p14:creationId xmlns:p14="http://schemas.microsoft.com/office/powerpoint/2010/main" val="2700116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3A3B7-DA4E-4D61-A585-8277D3EA22FC}"/>
              </a:ext>
            </a:extLst>
          </p:cNvPr>
          <p:cNvSpPr>
            <a:spLocks noGrp="1"/>
          </p:cNvSpPr>
          <p:nvPr>
            <p:ph type="title"/>
          </p:nvPr>
        </p:nvSpPr>
        <p:spPr>
          <a:xfrm>
            <a:off x="564874" y="138983"/>
            <a:ext cx="11062252" cy="1325563"/>
          </a:xfrm>
        </p:spPr>
        <p:txBody>
          <a:bodyPr>
            <a:normAutofit/>
          </a:bodyPr>
          <a:lstStyle/>
          <a:p>
            <a:r>
              <a:rPr lang="en-US" sz="4000">
                <a:latin typeface="Calibri Body"/>
              </a:rPr>
              <a:t>Clinical Tip #3</a:t>
            </a:r>
          </a:p>
        </p:txBody>
      </p:sp>
      <p:sp>
        <p:nvSpPr>
          <p:cNvPr id="3" name="Content Placeholder 2">
            <a:extLst>
              <a:ext uri="{FF2B5EF4-FFF2-40B4-BE49-F238E27FC236}">
                <a16:creationId xmlns:a16="http://schemas.microsoft.com/office/drawing/2014/main" id="{0AFC903E-9287-40CB-A78B-6CCB72190CE7}"/>
              </a:ext>
            </a:extLst>
          </p:cNvPr>
          <p:cNvSpPr>
            <a:spLocks noGrp="1"/>
          </p:cNvSpPr>
          <p:nvPr>
            <p:ph idx="1"/>
          </p:nvPr>
        </p:nvSpPr>
        <p:spPr>
          <a:xfrm>
            <a:off x="838200" y="1356852"/>
            <a:ext cx="10515600" cy="5136023"/>
          </a:xfrm>
        </p:spPr>
        <p:txBody>
          <a:bodyPr>
            <a:normAutofit/>
          </a:bodyPr>
          <a:lstStyle/>
          <a:p>
            <a:pPr marL="0" indent="0">
              <a:buNone/>
            </a:pPr>
            <a:r>
              <a:rPr lang="en-US">
                <a:latin typeface="Calibri Body"/>
              </a:rPr>
              <a:t>Use the same materials, programs, and strategies as used for younger people. </a:t>
            </a:r>
          </a:p>
          <a:p>
            <a:pPr marL="0" indent="0">
              <a:buNone/>
            </a:pPr>
            <a:r>
              <a:rPr lang="en-US" b="1" i="1" u="sng">
                <a:latin typeface="Calibri Body"/>
              </a:rPr>
              <a:t>But</a:t>
            </a:r>
            <a:r>
              <a:rPr lang="en-US" b="1">
                <a:latin typeface="Calibri Body"/>
              </a:rPr>
              <a:t> . . .</a:t>
            </a:r>
            <a:endParaRPr lang="en-US" b="1" i="1" u="sng">
              <a:latin typeface="Calibri Body"/>
            </a:endParaRPr>
          </a:p>
          <a:p>
            <a:r>
              <a:rPr lang="en-US">
                <a:latin typeface="Calibri Body"/>
              </a:rPr>
              <a:t>Use a Slower Pace.</a:t>
            </a:r>
          </a:p>
          <a:p>
            <a:r>
              <a:rPr lang="en-US">
                <a:latin typeface="Calibri Body"/>
              </a:rPr>
              <a:t>Cover One Topic at A Time.</a:t>
            </a:r>
          </a:p>
          <a:p>
            <a:r>
              <a:rPr lang="en-US">
                <a:latin typeface="Calibri Body"/>
              </a:rPr>
              <a:t>Use Regular Breaks.</a:t>
            </a:r>
          </a:p>
          <a:p>
            <a:r>
              <a:rPr lang="en-US">
                <a:latin typeface="Calibri Body"/>
              </a:rPr>
              <a:t>Stop After Each Topic to Check Understanding.</a:t>
            </a:r>
          </a:p>
          <a:p>
            <a:r>
              <a:rPr lang="en-US">
                <a:latin typeface="Calibri Body"/>
              </a:rPr>
              <a:t>Use Concrete, Clear language.</a:t>
            </a:r>
          </a:p>
          <a:p>
            <a:r>
              <a:rPr lang="en-US">
                <a:latin typeface="Calibri Body"/>
              </a:rPr>
              <a:t>Use Written or Recorded Materials to Augment. </a:t>
            </a:r>
          </a:p>
          <a:p>
            <a:r>
              <a:rPr lang="en-US">
                <a:latin typeface="Calibri Body"/>
              </a:rPr>
              <a:t>Accommodate for Hearing, Visual, or Other Physical Limits.</a:t>
            </a:r>
          </a:p>
          <a:p>
            <a:pPr marL="457200" lvl="1" indent="0">
              <a:buNone/>
            </a:pPr>
            <a:r>
              <a:rPr lang="en-US">
                <a:latin typeface="Calibri Body"/>
              </a:rPr>
              <a:t>Ex: A person with COPD may not be able to use relaxation breathing as an alternate 		stress management strategy (vs. smoking).  </a:t>
            </a:r>
          </a:p>
          <a:p>
            <a:endParaRPr lang="en-US"/>
          </a:p>
        </p:txBody>
      </p:sp>
    </p:spTree>
    <p:extLst>
      <p:ext uri="{BB962C8B-B14F-4D97-AF65-F5344CB8AC3E}">
        <p14:creationId xmlns:p14="http://schemas.microsoft.com/office/powerpoint/2010/main" val="3863085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0A684-8657-4E4D-8B72-F9378A395D82}"/>
              </a:ext>
            </a:extLst>
          </p:cNvPr>
          <p:cNvSpPr>
            <a:spLocks noGrp="1"/>
          </p:cNvSpPr>
          <p:nvPr>
            <p:ph type="title"/>
          </p:nvPr>
        </p:nvSpPr>
        <p:spPr/>
        <p:txBody>
          <a:bodyPr>
            <a:normAutofit/>
          </a:bodyPr>
          <a:lstStyle/>
          <a:p>
            <a:r>
              <a:rPr lang="en-US" sz="4000"/>
              <a:t>Clinical Tip #4</a:t>
            </a:r>
          </a:p>
        </p:txBody>
      </p:sp>
      <p:sp>
        <p:nvSpPr>
          <p:cNvPr id="3" name="Content Placeholder 2">
            <a:extLst>
              <a:ext uri="{FF2B5EF4-FFF2-40B4-BE49-F238E27FC236}">
                <a16:creationId xmlns:a16="http://schemas.microsoft.com/office/drawing/2014/main" id="{B658F618-99FA-4C5B-9130-61156848D65F}"/>
              </a:ext>
            </a:extLst>
          </p:cNvPr>
          <p:cNvSpPr>
            <a:spLocks noGrp="1"/>
          </p:cNvSpPr>
          <p:nvPr>
            <p:ph idx="1"/>
          </p:nvPr>
        </p:nvSpPr>
        <p:spPr>
          <a:xfrm>
            <a:off x="838200" y="1405054"/>
            <a:ext cx="10515600" cy="4771909"/>
          </a:xfrm>
        </p:spPr>
        <p:txBody>
          <a:bodyPr>
            <a:normAutofit/>
          </a:bodyPr>
          <a:lstStyle/>
          <a:p>
            <a:endParaRPr lang="en-US">
              <a:latin typeface="+mj-lt"/>
            </a:endParaRPr>
          </a:p>
          <a:p>
            <a:r>
              <a:rPr lang="en-US" sz="2400">
                <a:latin typeface="Calibri Body"/>
              </a:rPr>
              <a:t>Relapses are an opportunity for learning. We are never “too old”.</a:t>
            </a:r>
          </a:p>
          <a:p>
            <a:r>
              <a:rPr lang="en-US" sz="2400">
                <a:latin typeface="Calibri Body"/>
              </a:rPr>
              <a:t>The person has many years of coping with challenges by this point in life. This experience can help inform cessation treatment.</a:t>
            </a:r>
          </a:p>
          <a:p>
            <a:pPr marL="457200" lvl="1" indent="0">
              <a:buNone/>
            </a:pPr>
            <a:r>
              <a:rPr lang="en-US" sz="2400">
                <a:latin typeface="Calibri Body"/>
              </a:rPr>
              <a:t>	*This is especially important for those whose alternate coping options are 			limited by physical, environmental, or financial factors.</a:t>
            </a:r>
          </a:p>
          <a:p>
            <a:r>
              <a:rPr lang="en-US" sz="2400">
                <a:latin typeface="Calibri Body"/>
              </a:rPr>
              <a:t>If we don’t really believe the person can quit, then that can be detected by the person (“Stereotype Threat”; Ageism).</a:t>
            </a:r>
          </a:p>
          <a:p>
            <a:pPr marL="914400" lvl="2" indent="0">
              <a:buNone/>
            </a:pPr>
            <a:r>
              <a:rPr lang="en-US" sz="2400">
                <a:latin typeface="Calibri Body"/>
              </a:rPr>
              <a:t>* It is important to reflect on our own beliefs and stereotypes of aging, 	including our own aging.</a:t>
            </a:r>
          </a:p>
          <a:p>
            <a:pPr marL="0" indent="0">
              <a:buNone/>
            </a:pPr>
            <a:endParaRPr lang="en-US"/>
          </a:p>
        </p:txBody>
      </p:sp>
    </p:spTree>
    <p:extLst>
      <p:ext uri="{BB962C8B-B14F-4D97-AF65-F5344CB8AC3E}">
        <p14:creationId xmlns:p14="http://schemas.microsoft.com/office/powerpoint/2010/main" val="1053910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9ED11-E699-40E0-BA16-8D670C868811}"/>
              </a:ext>
            </a:extLst>
          </p:cNvPr>
          <p:cNvSpPr>
            <a:spLocks noGrp="1"/>
          </p:cNvSpPr>
          <p:nvPr>
            <p:ph type="title"/>
          </p:nvPr>
        </p:nvSpPr>
        <p:spPr/>
        <p:txBody>
          <a:bodyPr/>
          <a:lstStyle/>
          <a:p>
            <a:r>
              <a:rPr lang="en-US" b="1"/>
              <a:t>Resources</a:t>
            </a:r>
          </a:p>
        </p:txBody>
      </p:sp>
      <p:sp>
        <p:nvSpPr>
          <p:cNvPr id="3" name="Content Placeholder 2">
            <a:extLst>
              <a:ext uri="{FF2B5EF4-FFF2-40B4-BE49-F238E27FC236}">
                <a16:creationId xmlns:a16="http://schemas.microsoft.com/office/drawing/2014/main" id="{7E291ED2-94E7-4165-A9C6-43A6FCC41202}"/>
              </a:ext>
            </a:extLst>
          </p:cNvPr>
          <p:cNvSpPr>
            <a:spLocks noGrp="1"/>
          </p:cNvSpPr>
          <p:nvPr>
            <p:ph idx="1"/>
          </p:nvPr>
        </p:nvSpPr>
        <p:spPr/>
        <p:txBody>
          <a:bodyPr/>
          <a:lstStyle/>
          <a:p>
            <a:r>
              <a:rPr lang="en-US" sz="2400"/>
              <a:t>“SmokeFree60+” (mobile app); National Cancer Institute</a:t>
            </a:r>
          </a:p>
          <a:p>
            <a:pPr marL="0" indent="0">
              <a:buNone/>
            </a:pPr>
            <a:r>
              <a:rPr lang="en-US" sz="2400"/>
              <a:t>	</a:t>
            </a:r>
            <a:r>
              <a:rPr lang="en-US" sz="2400">
                <a:hlinkClick r:id="rId2"/>
              </a:rPr>
              <a:t>www.60plus.smokefree.gov</a:t>
            </a:r>
            <a:endParaRPr lang="en-US" sz="2400"/>
          </a:p>
          <a:p>
            <a:r>
              <a:rPr lang="en-US" sz="2400"/>
              <a:t>National Institute on Aging: Quitting Smoking for Older Adults</a:t>
            </a:r>
          </a:p>
          <a:p>
            <a:r>
              <a:rPr lang="en-US" sz="2400"/>
              <a:t>Quit Lines:</a:t>
            </a:r>
          </a:p>
          <a:p>
            <a:pPr lvl="1"/>
            <a:r>
              <a:rPr lang="en-US" sz="2400"/>
              <a:t>877-448-7848 (National Cancer Institute)</a:t>
            </a:r>
          </a:p>
          <a:p>
            <a:pPr lvl="1"/>
            <a:r>
              <a:rPr lang="en-US" sz="2400"/>
              <a:t>800-784-8669 (Smokefree.gov)</a:t>
            </a:r>
          </a:p>
          <a:p>
            <a:pPr lvl="1"/>
            <a:r>
              <a:rPr lang="en-US" sz="2400"/>
              <a:t>855-784-8838 (VA Quit Line)</a:t>
            </a:r>
          </a:p>
        </p:txBody>
      </p:sp>
    </p:spTree>
    <p:extLst>
      <p:ext uri="{BB962C8B-B14F-4D97-AF65-F5344CB8AC3E}">
        <p14:creationId xmlns:p14="http://schemas.microsoft.com/office/powerpoint/2010/main" val="3199819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F4E11-AD0D-F651-25E2-A97C3872F818}"/>
              </a:ext>
            </a:extLst>
          </p:cNvPr>
          <p:cNvSpPr>
            <a:spLocks noGrp="1"/>
          </p:cNvSpPr>
          <p:nvPr>
            <p:ph type="title"/>
          </p:nvPr>
        </p:nvSpPr>
        <p:spPr/>
        <p:txBody>
          <a:bodyPr/>
          <a:lstStyle/>
          <a:p>
            <a:r>
              <a:rPr lang="en-US">
                <a:latin typeface="Calibri Light"/>
                <a:cs typeface="Calibri Light"/>
              </a:rPr>
              <a:t>Sources </a:t>
            </a:r>
            <a:endParaRPr lang="en-US"/>
          </a:p>
        </p:txBody>
      </p:sp>
      <p:sp>
        <p:nvSpPr>
          <p:cNvPr id="3" name="Content Placeholder 2">
            <a:extLst>
              <a:ext uri="{FF2B5EF4-FFF2-40B4-BE49-F238E27FC236}">
                <a16:creationId xmlns:a16="http://schemas.microsoft.com/office/drawing/2014/main" id="{623FA378-CDF0-7EF3-904F-4342AD7CE356}"/>
              </a:ext>
            </a:extLst>
          </p:cNvPr>
          <p:cNvSpPr>
            <a:spLocks noGrp="1"/>
          </p:cNvSpPr>
          <p:nvPr>
            <p:ph idx="1"/>
          </p:nvPr>
        </p:nvSpPr>
        <p:spPr>
          <a:xfrm>
            <a:off x="564874" y="1338300"/>
            <a:ext cx="11062252" cy="4014215"/>
          </a:xfrm>
        </p:spPr>
        <p:txBody>
          <a:bodyPr vert="horz" lIns="91440" tIns="45720" rIns="91440" bIns="45720" rtlCol="0" anchor="t">
            <a:noAutofit/>
          </a:bodyPr>
          <a:lstStyle/>
          <a:p>
            <a:pPr>
              <a:spcBef>
                <a:spcPts val="200"/>
              </a:spcBef>
            </a:pPr>
            <a:r>
              <a:rPr lang="en-US" sz="1000">
                <a:ea typeface="+mn-lt"/>
                <a:cs typeface="+mn-lt"/>
              </a:rPr>
              <a:t>Apollonio, D, Malone, RE. Marketing to the marginalized: Tobacco industry targeting of the homeless and mentally ill. Tob Control, 2005;14(6):409–15. </a:t>
            </a:r>
            <a:endParaRPr lang="en-US" sz="1000">
              <a:cs typeface="Calibri"/>
            </a:endParaRPr>
          </a:p>
          <a:p>
            <a:pPr>
              <a:spcBef>
                <a:spcPts val="200"/>
              </a:spcBef>
            </a:pPr>
            <a:r>
              <a:rPr lang="en-US" sz="1000">
                <a:ea typeface="+mn-lt"/>
                <a:cs typeface="+mn-lt"/>
              </a:rPr>
              <a:t>Jamal A, Phillips E, </a:t>
            </a:r>
            <a:r>
              <a:rPr lang="en-US" sz="1000" err="1">
                <a:ea typeface="+mn-lt"/>
                <a:cs typeface="+mn-lt"/>
              </a:rPr>
              <a:t>Gentzke</a:t>
            </a:r>
            <a:r>
              <a:rPr lang="en-US" sz="1000">
                <a:ea typeface="+mn-lt"/>
                <a:cs typeface="+mn-lt"/>
              </a:rPr>
              <a:t> AS, et al 2016. Current Cigarette Smoking Among Adults. MMWR </a:t>
            </a:r>
            <a:r>
              <a:rPr lang="en-US" sz="1000" err="1">
                <a:ea typeface="+mn-lt"/>
                <a:cs typeface="+mn-lt"/>
              </a:rPr>
              <a:t>Morb</a:t>
            </a:r>
            <a:r>
              <a:rPr lang="en-US" sz="1000">
                <a:ea typeface="+mn-lt"/>
                <a:cs typeface="+mn-lt"/>
              </a:rPr>
              <a:t> Mortal </a:t>
            </a:r>
            <a:r>
              <a:rPr lang="en-US" sz="1000" err="1">
                <a:ea typeface="+mn-lt"/>
                <a:cs typeface="+mn-lt"/>
              </a:rPr>
              <a:t>Wkly</a:t>
            </a:r>
            <a:r>
              <a:rPr lang="en-US" sz="1000">
                <a:ea typeface="+mn-lt"/>
                <a:cs typeface="+mn-lt"/>
              </a:rPr>
              <a:t> Rep 2018;67:53–59</a:t>
            </a:r>
            <a:r>
              <a:rPr lang="en-US" sz="1000">
                <a:solidFill>
                  <a:schemeClr val="bg1">
                    <a:lumMod val="50000"/>
                  </a:schemeClr>
                </a:solidFill>
                <a:ea typeface="+mn-lt"/>
                <a:cs typeface="+mn-lt"/>
              </a:rPr>
              <a:t>.</a:t>
            </a:r>
          </a:p>
          <a:p>
            <a:pPr>
              <a:spcBef>
                <a:spcPts val="200"/>
              </a:spcBef>
            </a:pPr>
            <a:r>
              <a:rPr lang="en-US" sz="1000">
                <a:ea typeface="+mn-lt"/>
                <a:cs typeface="+mn-lt"/>
              </a:rPr>
              <a:t>Leventhal AM, Bello MS, Galstyan E, Higgins ST, Barrington-Trimis JL. Association of Cumulative Socioeconomic and Health-Related Disadvantage With Disparities in Smoking Prevalence in the United States, 2008 to 2017. </a:t>
            </a:r>
            <a:r>
              <a:rPr lang="en-US" sz="1000" i="1">
                <a:ea typeface="+mn-lt"/>
                <a:cs typeface="+mn-lt"/>
              </a:rPr>
              <a:t>JAMA Intern Med.</a:t>
            </a:r>
            <a:r>
              <a:rPr lang="en-US" sz="1000">
                <a:ea typeface="+mn-lt"/>
                <a:cs typeface="+mn-lt"/>
              </a:rPr>
              <a:t> 2019;179(6):777–785.</a:t>
            </a:r>
            <a:endParaRPr lang="en-US" sz="1000">
              <a:solidFill>
                <a:schemeClr val="bg1">
                  <a:lumMod val="50000"/>
                </a:schemeClr>
              </a:solidFill>
              <a:cs typeface="Calibri"/>
            </a:endParaRPr>
          </a:p>
          <a:p>
            <a:pPr>
              <a:spcBef>
                <a:spcPts val="200"/>
              </a:spcBef>
            </a:pPr>
            <a:r>
              <a:rPr lang="en-US" sz="1000">
                <a:ea typeface="+mn-lt"/>
                <a:cs typeface="+mn-lt"/>
              </a:rPr>
              <a:t>Kearns, N. T., Carl, E., Stein, A. T., </a:t>
            </a:r>
            <a:r>
              <a:rPr lang="en-US" sz="1000" err="1">
                <a:ea typeface="+mn-lt"/>
                <a:cs typeface="+mn-lt"/>
              </a:rPr>
              <a:t>Vujanovic</a:t>
            </a:r>
            <a:r>
              <a:rPr lang="en-US" sz="1000">
                <a:ea typeface="+mn-lt"/>
                <a:cs typeface="+mn-lt"/>
              </a:rPr>
              <a:t>, A. A., Zvolensky, M. J., Smits, J., &amp; Powers, M. B. (2018). Posttraumatic stress disorder and cigarette smoking: A systematic review. </a:t>
            </a:r>
            <a:r>
              <a:rPr lang="en-US" sz="1000" i="1">
                <a:ea typeface="+mn-lt"/>
                <a:cs typeface="+mn-lt"/>
              </a:rPr>
              <a:t>Depression and anxiety</a:t>
            </a:r>
            <a:r>
              <a:rPr lang="en-US" sz="1000">
                <a:ea typeface="+mn-lt"/>
                <a:cs typeface="+mn-lt"/>
              </a:rPr>
              <a:t>, </a:t>
            </a:r>
            <a:r>
              <a:rPr lang="en-US" sz="1000" i="1">
                <a:ea typeface="+mn-lt"/>
                <a:cs typeface="+mn-lt"/>
              </a:rPr>
              <a:t>35</a:t>
            </a:r>
            <a:r>
              <a:rPr lang="en-US" sz="1000">
                <a:ea typeface="+mn-lt"/>
                <a:cs typeface="+mn-lt"/>
              </a:rPr>
              <a:t>(11), 1056–1072.</a:t>
            </a:r>
            <a:endParaRPr lang="en-US" sz="1000">
              <a:solidFill>
                <a:srgbClr val="000000"/>
              </a:solidFill>
              <a:cs typeface="Calibri"/>
            </a:endParaRPr>
          </a:p>
          <a:p>
            <a:pPr>
              <a:spcBef>
                <a:spcPts val="200"/>
              </a:spcBef>
            </a:pPr>
            <a:r>
              <a:rPr lang="en-US" sz="1000">
                <a:ea typeface="+mn-lt"/>
                <a:cs typeface="+mn-lt"/>
              </a:rPr>
              <a:t>Lasser K, Boyd JW, </a:t>
            </a:r>
            <a:r>
              <a:rPr lang="en-US" sz="1000" err="1">
                <a:ea typeface="+mn-lt"/>
                <a:cs typeface="+mn-lt"/>
              </a:rPr>
              <a:t>Woolhandler</a:t>
            </a:r>
            <a:r>
              <a:rPr lang="en-US" sz="1000">
                <a:ea typeface="+mn-lt"/>
                <a:cs typeface="+mn-lt"/>
              </a:rPr>
              <a:t> S, Himmelstein DU, McCormick D, &amp; Bor DH (2000). Smoking and mental illness: A population-based prevalence study. </a:t>
            </a:r>
            <a:r>
              <a:rPr lang="en-US" sz="1000" i="1">
                <a:ea typeface="+mn-lt"/>
                <a:cs typeface="+mn-lt"/>
              </a:rPr>
              <a:t>Journal of the American Medical Association</a:t>
            </a:r>
            <a:r>
              <a:rPr lang="en-US" sz="1000">
                <a:ea typeface="+mn-lt"/>
                <a:cs typeface="+mn-lt"/>
              </a:rPr>
              <a:t>, 284(20), 2606–2610.</a:t>
            </a:r>
            <a:endParaRPr lang="en-US" sz="1000">
              <a:solidFill>
                <a:srgbClr val="000000"/>
              </a:solidFill>
              <a:cs typeface="Calibri"/>
            </a:endParaRPr>
          </a:p>
          <a:p>
            <a:pPr>
              <a:spcBef>
                <a:spcPts val="200"/>
              </a:spcBef>
            </a:pPr>
            <a:r>
              <a:rPr lang="en-US" sz="1000">
                <a:ea typeface="+mn-lt"/>
                <a:cs typeface="+mn-lt"/>
              </a:rPr>
              <a:t>Buckley TC, Susannah ML, Bedard MA, Dewulf AC, Greif J. Preventive health behaviors, health-risk behaviors, physical morbidity, and health-related role functioning impairment in veterans with PTSD. </a:t>
            </a:r>
            <a:r>
              <a:rPr lang="en-US" sz="1000" i="1">
                <a:ea typeface="+mn-lt"/>
                <a:cs typeface="+mn-lt"/>
              </a:rPr>
              <a:t>Military Medicine. </a:t>
            </a:r>
            <a:r>
              <a:rPr lang="en-US" sz="1000">
                <a:ea typeface="+mn-lt"/>
                <a:cs typeface="+mn-lt"/>
              </a:rPr>
              <a:t>2004;169:536–540.</a:t>
            </a:r>
            <a:endParaRPr lang="en-US" sz="1000">
              <a:solidFill>
                <a:srgbClr val="000000"/>
              </a:solidFill>
              <a:cs typeface="Calibri"/>
            </a:endParaRPr>
          </a:p>
          <a:p>
            <a:pPr>
              <a:spcBef>
                <a:spcPts val="200"/>
              </a:spcBef>
            </a:pPr>
            <a:r>
              <a:rPr lang="en-US" sz="1000">
                <a:ea typeface="+mn-lt"/>
                <a:cs typeface="+mn-lt"/>
              </a:rPr>
              <a:t>Center for Substance Abuse Treatment (US). Trauma-Informed Care in Behavioral Health Services. Rockville (MD): Substance Abuse and Mental Health Services Administration (US); 2014. (Treatment Improvement Protocol (TIP) Series, No. 57.) Exhibit 1.3-4, DSM-5 Diagnostic Criteria for PTSD. Available from: </a:t>
            </a:r>
            <a:r>
              <a:rPr lang="en-US" sz="1000">
                <a:ea typeface="+mn-lt"/>
                <a:cs typeface="+mn-lt"/>
                <a:hlinkClick r:id="rId2"/>
              </a:rPr>
              <a:t>https://www.ncbi.nlm.nih.gov/books/NBK207191/box/part1_ch3.box16/</a:t>
            </a:r>
            <a:endParaRPr lang="en-US" sz="1000">
              <a:solidFill>
                <a:srgbClr val="000000"/>
              </a:solidFill>
              <a:ea typeface="Calibri" panose="020F0502020204030204"/>
              <a:cs typeface="Calibri"/>
            </a:endParaRPr>
          </a:p>
          <a:p>
            <a:pPr>
              <a:spcBef>
                <a:spcPts val="200"/>
              </a:spcBef>
            </a:pPr>
            <a:r>
              <a:rPr lang="en-US" sz="1000">
                <a:ea typeface="+mn-lt"/>
                <a:cs typeface="+mn-lt"/>
              </a:rPr>
              <a:t>Kassel, J. D., &amp; </a:t>
            </a:r>
            <a:r>
              <a:rPr lang="en-US" sz="1000" err="1">
                <a:ea typeface="+mn-lt"/>
                <a:cs typeface="+mn-lt"/>
              </a:rPr>
              <a:t>Unrod</a:t>
            </a:r>
            <a:r>
              <a:rPr lang="en-US" sz="1000">
                <a:ea typeface="+mn-lt"/>
                <a:cs typeface="+mn-lt"/>
              </a:rPr>
              <a:t>, M. (2000). Smoking, anxiety, and attention: Support for the role of nicotine in attentionally mediated anxiolysis. </a:t>
            </a:r>
            <a:r>
              <a:rPr lang="en-US" sz="1000" i="1">
                <a:ea typeface="+mn-lt"/>
                <a:cs typeface="+mn-lt"/>
              </a:rPr>
              <a:t>Journal of Abnormal Psychology, 109</a:t>
            </a:r>
            <a:r>
              <a:rPr lang="en-US" sz="1000">
                <a:ea typeface="+mn-lt"/>
                <a:cs typeface="+mn-lt"/>
              </a:rPr>
              <a:t>(1), 161–166.  </a:t>
            </a:r>
            <a:endParaRPr lang="en-US" sz="1000">
              <a:ea typeface="+mn-lt"/>
            </a:endParaRPr>
          </a:p>
          <a:p>
            <a:pPr>
              <a:spcBef>
                <a:spcPts val="200"/>
              </a:spcBef>
            </a:pPr>
            <a:r>
              <a:rPr lang="en-US" sz="1000">
                <a:ea typeface="+mn-lt"/>
                <a:cs typeface="+mn-lt"/>
              </a:rPr>
              <a:t>Kassel JD, Stroud LR, </a:t>
            </a:r>
            <a:r>
              <a:rPr lang="en-US" sz="1000" err="1">
                <a:ea typeface="+mn-lt"/>
                <a:cs typeface="+mn-lt"/>
              </a:rPr>
              <a:t>Paronis</a:t>
            </a:r>
            <a:r>
              <a:rPr lang="en-US" sz="1000">
                <a:ea typeface="+mn-lt"/>
                <a:cs typeface="+mn-lt"/>
              </a:rPr>
              <a:t> CA. Smoking, stress, and negative affect: correlation, causation, and context across stages of smoking. Psychol Bull. 2003 Mar;129(2):270-304. </a:t>
            </a:r>
            <a:endParaRPr lang="en-US">
              <a:ea typeface="+mn-lt"/>
            </a:endParaRPr>
          </a:p>
          <a:p>
            <a:pPr>
              <a:spcBef>
                <a:spcPts val="200"/>
              </a:spcBef>
            </a:pPr>
            <a:r>
              <a:rPr lang="en-US" sz="1000">
                <a:ea typeface="+mn-lt"/>
                <a:cs typeface="+mn-lt"/>
              </a:rPr>
              <a:t>Chia-Ying Chou, Ellen Herbst, Marylene </a:t>
            </a:r>
            <a:r>
              <a:rPr lang="en-US" sz="1000" err="1">
                <a:ea typeface="+mn-lt"/>
                <a:cs typeface="+mn-lt"/>
              </a:rPr>
              <a:t>Cloitre</a:t>
            </a:r>
            <a:r>
              <a:rPr lang="en-US" sz="1000">
                <a:ea typeface="+mn-lt"/>
                <a:cs typeface="+mn-lt"/>
              </a:rPr>
              <a:t> &amp; Janice Y. </a:t>
            </a:r>
            <a:r>
              <a:rPr lang="en-US" sz="1000" err="1">
                <a:ea typeface="+mn-lt"/>
                <a:cs typeface="+mn-lt"/>
              </a:rPr>
              <a:t>Tsoh</a:t>
            </a:r>
            <a:r>
              <a:rPr lang="en-US" sz="1000">
                <a:ea typeface="+mn-lt"/>
                <a:cs typeface="+mn-lt"/>
              </a:rPr>
              <a:t> | Graziano Pinna (Reviewing editor) (2018) An emotion regulation-focused theoretical framework for co-occurring nicotine addiction and PTSD: Comments on existing treatments and future directions, Cogent Medicine, 5:1. </a:t>
            </a:r>
            <a:endParaRPr lang="en-US">
              <a:ea typeface="+mn-lt"/>
            </a:endParaRPr>
          </a:p>
          <a:p>
            <a:pPr>
              <a:spcBef>
                <a:spcPts val="200"/>
              </a:spcBef>
            </a:pPr>
            <a:r>
              <a:rPr lang="en-US" sz="1000">
                <a:ea typeface="+mn-lt"/>
                <a:cs typeface="+mn-lt"/>
              </a:rPr>
              <a:t>Kearns, N. T., Carl, E., Stein, A. T., </a:t>
            </a:r>
            <a:r>
              <a:rPr lang="en-US" sz="1000" err="1">
                <a:ea typeface="+mn-lt"/>
                <a:cs typeface="+mn-lt"/>
              </a:rPr>
              <a:t>Vujanovic</a:t>
            </a:r>
            <a:r>
              <a:rPr lang="en-US" sz="1000">
                <a:ea typeface="+mn-lt"/>
                <a:cs typeface="+mn-lt"/>
              </a:rPr>
              <a:t>, A. A., Zvolensky, M. J., Smits, J., &amp; Powers, M. B. (2018). Posttraumatic stress disorder and cigarette smoking: A systematic review. </a:t>
            </a:r>
            <a:r>
              <a:rPr lang="en-US" sz="1000" i="1">
                <a:ea typeface="+mn-lt"/>
                <a:cs typeface="+mn-lt"/>
              </a:rPr>
              <a:t>Depression and anxiety</a:t>
            </a:r>
            <a:r>
              <a:rPr lang="en-US" sz="1000">
                <a:ea typeface="+mn-lt"/>
                <a:cs typeface="+mn-lt"/>
              </a:rPr>
              <a:t>, </a:t>
            </a:r>
            <a:r>
              <a:rPr lang="en-US" sz="1000" i="1">
                <a:ea typeface="+mn-lt"/>
                <a:cs typeface="+mn-lt"/>
              </a:rPr>
              <a:t>35</a:t>
            </a:r>
            <a:r>
              <a:rPr lang="en-US" sz="1000">
                <a:ea typeface="+mn-lt"/>
                <a:cs typeface="+mn-lt"/>
              </a:rPr>
              <a:t>(11), 1056–1072. </a:t>
            </a:r>
            <a:endParaRPr lang="en-US">
              <a:ea typeface="+mn-lt"/>
            </a:endParaRPr>
          </a:p>
          <a:p>
            <a:pPr>
              <a:spcBef>
                <a:spcPts val="200"/>
              </a:spcBef>
              <a:spcAft>
                <a:spcPts val="200"/>
              </a:spcAft>
            </a:pPr>
            <a:r>
              <a:rPr lang="en-US" sz="1000">
                <a:ea typeface="+mn-lt"/>
                <a:cs typeface="+mn-lt"/>
              </a:rPr>
              <a:t>Dennis PA, Watkins L, Calhoun PS, et al. (2014). Posttraumatic stress, heart-rate variability, and the mediating role of behavioral health risks. </a:t>
            </a:r>
            <a:r>
              <a:rPr lang="en-US" sz="1000" i="1">
                <a:ea typeface="+mn-lt"/>
                <a:cs typeface="+mn-lt"/>
              </a:rPr>
              <a:t>Psychosomatic Medicine</a:t>
            </a:r>
            <a:r>
              <a:rPr lang="en-US" sz="1000">
                <a:ea typeface="+mn-lt"/>
                <a:cs typeface="+mn-lt"/>
              </a:rPr>
              <a:t>, 76(8), 629–637.</a:t>
            </a:r>
            <a:endParaRPr lang="en-US" sz="1000">
              <a:cs typeface="Calibri"/>
            </a:endParaRPr>
          </a:p>
          <a:p>
            <a:pPr>
              <a:spcBef>
                <a:spcPts val="200"/>
              </a:spcBef>
              <a:spcAft>
                <a:spcPts val="200"/>
              </a:spcAft>
            </a:pPr>
            <a:r>
              <a:rPr lang="en-US" sz="1000">
                <a:cs typeface="Calibri"/>
              </a:rPr>
              <a:t>Tanielian T, Jaycox LH, editors. </a:t>
            </a:r>
            <a:r>
              <a:rPr lang="en-US" sz="1000" i="1">
                <a:cs typeface="Calibri"/>
              </a:rPr>
              <a:t>Invisible Wounds of War: Psychological and Cognitive Injuries, Their Consequences, and Services to Assist Recovery.</a:t>
            </a:r>
            <a:r>
              <a:rPr lang="en-US" sz="1000">
                <a:cs typeface="Calibri"/>
              </a:rPr>
              <a:t> Santa Monica, California: RAND Corporation; 2008.</a:t>
            </a:r>
          </a:p>
          <a:p>
            <a:pPr>
              <a:spcBef>
                <a:spcPts val="200"/>
              </a:spcBef>
              <a:spcAft>
                <a:spcPts val="200"/>
              </a:spcAft>
            </a:pPr>
            <a:r>
              <a:rPr lang="en-US" sz="1000">
                <a:cs typeface="Calibri"/>
              </a:rPr>
              <a:t>Kornfield SL, Moseley M, Appleby D, </a:t>
            </a:r>
            <a:r>
              <a:rPr lang="en-US" sz="1000" err="1">
                <a:cs typeface="Calibri"/>
              </a:rPr>
              <a:t>McMickens</a:t>
            </a:r>
            <a:r>
              <a:rPr lang="en-US" sz="1000">
                <a:cs typeface="Calibri"/>
              </a:rPr>
              <a:t> CL, Sammel MD, Epperson CN. Posttraumatic Symptom Reporting and Reported Cigarette Smoking During Pregnancy. J Womens Health (</a:t>
            </a:r>
            <a:r>
              <a:rPr lang="en-US" sz="1000" err="1">
                <a:cs typeface="Calibri"/>
              </a:rPr>
              <a:t>Larchmt</a:t>
            </a:r>
            <a:r>
              <a:rPr lang="en-US" sz="1000">
                <a:cs typeface="Calibri"/>
              </a:rPr>
              <a:t>). 2017 Jun;26(6):662-669. </a:t>
            </a:r>
            <a:endParaRPr lang="en-US" sz="1000">
              <a:ea typeface="+mn-lt"/>
              <a:cs typeface="+mn-lt"/>
            </a:endParaRPr>
          </a:p>
          <a:p>
            <a:pPr>
              <a:spcBef>
                <a:spcPts val="0"/>
              </a:spcBef>
              <a:spcAft>
                <a:spcPts val="200"/>
              </a:spcAft>
            </a:pPr>
            <a:r>
              <a:rPr lang="en-US" sz="1000">
                <a:ea typeface="+mn-lt"/>
                <a:cs typeface="+mn-lt"/>
              </a:rPr>
              <a:t>Kelly, M. M., Jensen, K. P., &amp; </a:t>
            </a:r>
            <a:r>
              <a:rPr lang="en-US" sz="1000" err="1">
                <a:ea typeface="+mn-lt"/>
                <a:cs typeface="+mn-lt"/>
              </a:rPr>
              <a:t>Sofuoglu</a:t>
            </a:r>
            <a:r>
              <a:rPr lang="en-US" sz="1000">
                <a:ea typeface="+mn-lt"/>
                <a:cs typeface="+mn-lt"/>
              </a:rPr>
              <a:t>, M. (2015). Co-occurring tobacco use and posttraumatic stress disorder: Smoking cessation treatment implications. </a:t>
            </a:r>
            <a:r>
              <a:rPr lang="en-US" sz="1000" i="1">
                <a:ea typeface="+mn-lt"/>
                <a:cs typeface="+mn-lt"/>
              </a:rPr>
              <a:t>The American journal on addictions</a:t>
            </a:r>
            <a:r>
              <a:rPr lang="en-US" sz="1000">
                <a:ea typeface="+mn-lt"/>
                <a:cs typeface="+mn-lt"/>
              </a:rPr>
              <a:t>, </a:t>
            </a:r>
            <a:r>
              <a:rPr lang="en-US" sz="1000" i="1">
                <a:ea typeface="+mn-lt"/>
                <a:cs typeface="+mn-lt"/>
              </a:rPr>
              <a:t>24</a:t>
            </a:r>
            <a:r>
              <a:rPr lang="en-US" sz="1000">
                <a:ea typeface="+mn-lt"/>
                <a:cs typeface="+mn-lt"/>
              </a:rPr>
              <a:t>(8), 695–704. </a:t>
            </a:r>
            <a:r>
              <a:rPr lang="en-US" sz="1000">
                <a:ea typeface="+mn-lt"/>
                <a:cs typeface="+mn-lt"/>
                <a:hlinkClick r:id="rId3"/>
              </a:rPr>
              <a:t>https://doi.org/10.1111/ajad.12304</a:t>
            </a:r>
            <a:r>
              <a:rPr lang="en-US" sz="1000">
                <a:ea typeface="+mn-lt"/>
                <a:cs typeface="+mn-lt"/>
              </a:rPr>
              <a:t> </a:t>
            </a:r>
          </a:p>
          <a:p>
            <a:pPr>
              <a:spcBef>
                <a:spcPts val="0"/>
              </a:spcBef>
            </a:pPr>
            <a:endParaRPr lang="en-US" sz="1000">
              <a:ea typeface="+mn-lt"/>
              <a:cs typeface="+mn-lt"/>
            </a:endParaRPr>
          </a:p>
          <a:p>
            <a:pPr marL="0" indent="0">
              <a:spcBef>
                <a:spcPts val="200"/>
              </a:spcBef>
              <a:buNone/>
            </a:pPr>
            <a:endParaRPr lang="en-US" sz="1000"/>
          </a:p>
          <a:p>
            <a:endParaRPr lang="en-US">
              <a:solidFill>
                <a:srgbClr val="7F7F7F"/>
              </a:solidFill>
              <a:ea typeface="Calibri" panose="020F0502020204030204"/>
              <a:cs typeface="Calibri"/>
            </a:endParaRPr>
          </a:p>
          <a:p>
            <a:endParaRPr lang="en-US">
              <a:ea typeface="Calibri" panose="020F0502020204030204"/>
              <a:cs typeface="Calibri"/>
            </a:endParaRPr>
          </a:p>
          <a:p>
            <a:endParaRPr lang="en-US">
              <a:ea typeface="Calibri" panose="020F0502020204030204"/>
            </a:endParaRPr>
          </a:p>
        </p:txBody>
      </p:sp>
    </p:spTree>
    <p:extLst>
      <p:ext uri="{BB962C8B-B14F-4D97-AF65-F5344CB8AC3E}">
        <p14:creationId xmlns:p14="http://schemas.microsoft.com/office/powerpoint/2010/main" val="3623461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A695343D-0C7A-40C5-BC6D-C023319AF9E1}"/>
              </a:ext>
            </a:extLst>
          </p:cNvPr>
          <p:cNvSpPr>
            <a:spLocks noGrp="1"/>
          </p:cNvSpPr>
          <p:nvPr>
            <p:ph type="title"/>
          </p:nvPr>
        </p:nvSpPr>
        <p:spPr>
          <a:noFill/>
        </p:spPr>
        <p:txBody>
          <a:bodyPr vert="horz" lIns="91440" tIns="45720" rIns="91440" bIns="45720" rtlCol="0" anchor="ctr">
            <a:normAutofit/>
          </a:bodyPr>
          <a:lstStyle/>
          <a:p>
            <a:pPr algn="ctr"/>
            <a:r>
              <a:rPr lang="en-US" altLang="en-US" sz="3600" kern="1200">
                <a:solidFill>
                  <a:srgbClr val="FFFFFF"/>
                </a:solidFill>
                <a:latin typeface="+mj-lt"/>
                <a:ea typeface="+mj-ea"/>
                <a:cs typeface="+mj-cs"/>
              </a:rPr>
              <a:t>Comments &amp; Questions?</a:t>
            </a:r>
          </a:p>
        </p:txBody>
      </p:sp>
      <p:pic>
        <p:nvPicPr>
          <p:cNvPr id="8" name="Picture 7">
            <a:extLst>
              <a:ext uri="{FF2B5EF4-FFF2-40B4-BE49-F238E27FC236}">
                <a16:creationId xmlns:a16="http://schemas.microsoft.com/office/drawing/2014/main" id="{4D716B6F-A618-463D-9A5B-5D7892F39841}"/>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304597" y="395249"/>
            <a:ext cx="6780700" cy="4119274"/>
          </a:xfrm>
          <a:prstGeom prst="rect">
            <a:avLst/>
          </a:prstGeom>
        </p:spPr>
      </p:pic>
      <p:sp>
        <p:nvSpPr>
          <p:cNvPr id="2" name="TextBox 1">
            <a:extLst>
              <a:ext uri="{FF2B5EF4-FFF2-40B4-BE49-F238E27FC236}">
                <a16:creationId xmlns:a16="http://schemas.microsoft.com/office/drawing/2014/main" id="{10D20E7E-FE9E-44CF-87EE-9D17A6212534}"/>
              </a:ext>
            </a:extLst>
          </p:cNvPr>
          <p:cNvSpPr txBox="1"/>
          <p:nvPr/>
        </p:nvSpPr>
        <p:spPr>
          <a:xfrm>
            <a:off x="1770274" y="4107943"/>
            <a:ext cx="9095874" cy="1862048"/>
          </a:xfrm>
          <a:prstGeom prst="rect">
            <a:avLst/>
          </a:prstGeom>
          <a:noFill/>
        </p:spPr>
        <p:txBody>
          <a:bodyPr wrap="square" rtlCol="0">
            <a:spAutoFit/>
          </a:bodyPr>
          <a:lstStyle/>
          <a:p>
            <a:r>
              <a:rPr lang="en-US" sz="11500">
                <a:solidFill>
                  <a:schemeClr val="bg2">
                    <a:lumMod val="50000"/>
                  </a:schemeClr>
                </a:solidFill>
              </a:rPr>
              <a:t>Questions?</a:t>
            </a:r>
          </a:p>
        </p:txBody>
      </p:sp>
    </p:spTree>
    <p:extLst>
      <p:ext uri="{BB962C8B-B14F-4D97-AF65-F5344CB8AC3E}">
        <p14:creationId xmlns:p14="http://schemas.microsoft.com/office/powerpoint/2010/main" val="3197614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912B65-C926-4AD6-AA04-16D70198F303}"/>
              </a:ext>
            </a:extLst>
          </p:cNvPr>
          <p:cNvSpPr txBox="1"/>
          <p:nvPr/>
        </p:nvSpPr>
        <p:spPr>
          <a:xfrm>
            <a:off x="1354665" y="780688"/>
            <a:ext cx="9279467" cy="3170099"/>
          </a:xfrm>
          <a:prstGeom prst="rect">
            <a:avLst/>
          </a:prstGeom>
          <a:noFill/>
        </p:spPr>
        <p:txBody>
          <a:bodyPr wrap="square" rtlCol="0">
            <a:spAutoFit/>
          </a:bodyPr>
          <a:lstStyle/>
          <a:p>
            <a:pPr algn="ctr"/>
            <a:r>
              <a:rPr lang="en-US" sz="4000" b="1">
                <a:solidFill>
                  <a:srgbClr val="EA5E29"/>
                </a:solidFill>
              </a:rPr>
              <a:t>Thank You for Joining Us!</a:t>
            </a:r>
          </a:p>
          <a:p>
            <a:pPr algn="ctr"/>
            <a:endParaRPr lang="en-US" sz="2800" i="1"/>
          </a:p>
          <a:p>
            <a:pPr algn="ctr"/>
            <a:r>
              <a:rPr lang="en-US" sz="2800"/>
              <a:t>Visit </a:t>
            </a:r>
            <a:r>
              <a:rPr lang="en-US" sz="2800" b="1">
                <a:solidFill>
                  <a:srgbClr val="EA5E29"/>
                </a:solidFill>
                <a:hlinkClick r:id="rId3">
                  <a:extLst>
                    <a:ext uri="{A12FA001-AC4F-418D-AE19-62706E023703}">
                      <ahyp:hlinkClr xmlns:ahyp="http://schemas.microsoft.com/office/drawing/2018/hyperlinkcolor" val="tx"/>
                    </a:ext>
                  </a:extLst>
                </a:hlinkClick>
              </a:rPr>
              <a:t>Bhthechange.org </a:t>
            </a:r>
            <a:r>
              <a:rPr lang="en-US" sz="2800"/>
              <a:t>and Become a FREE Member Today!</a:t>
            </a:r>
            <a:endParaRPr lang="en-US" sz="2800" i="1"/>
          </a:p>
          <a:p>
            <a:endParaRPr lang="en-US" sz="2800" i="1" u="sng"/>
          </a:p>
          <a:p>
            <a:r>
              <a:rPr lang="en-US" sz="2800" i="1" u="sng"/>
              <a:t>Contact Information:</a:t>
            </a:r>
          </a:p>
          <a:p>
            <a:r>
              <a:rPr lang="en-US" sz="2400"/>
              <a:t>Tamanna Patel</a:t>
            </a:r>
          </a:p>
          <a:p>
            <a:r>
              <a:rPr lang="en-US" sz="2400">
                <a:hlinkClick r:id="rId4"/>
              </a:rPr>
              <a:t>tamannap@thenationalcouncil.org</a:t>
            </a:r>
            <a:r>
              <a:rPr lang="en-US" sz="2400"/>
              <a:t> </a:t>
            </a:r>
          </a:p>
        </p:txBody>
      </p:sp>
      <p:pic>
        <p:nvPicPr>
          <p:cNvPr id="3" name="Picture 2" descr="Icon&#10;&#10;Description automatically generated">
            <a:extLst>
              <a:ext uri="{FF2B5EF4-FFF2-40B4-BE49-F238E27FC236}">
                <a16:creationId xmlns:a16="http://schemas.microsoft.com/office/drawing/2014/main" id="{5C569F27-8A9E-4806-B5C0-4C507CE99241}"/>
              </a:ext>
            </a:extLst>
          </p:cNvPr>
          <p:cNvPicPr>
            <a:picLocks noChangeAspect="1"/>
          </p:cNvPicPr>
          <p:nvPr/>
        </p:nvPicPr>
        <p:blipFill rotWithShape="1">
          <a:blip r:embed="rId5">
            <a:duotone>
              <a:schemeClr val="accent2">
                <a:shade val="45000"/>
                <a:satMod val="135000"/>
              </a:schemeClr>
              <a:prstClr val="white"/>
            </a:duotone>
          </a:blip>
          <a:srcRect l="11968" t="15972" r="14386" b="6508"/>
          <a:stretch/>
        </p:blipFill>
        <p:spPr>
          <a:xfrm>
            <a:off x="6817867" y="3434641"/>
            <a:ext cx="2968977" cy="3125158"/>
          </a:xfrm>
          <a:prstGeom prst="rect">
            <a:avLst/>
          </a:prstGeom>
        </p:spPr>
      </p:pic>
    </p:spTree>
    <p:extLst>
      <p:ext uri="{BB962C8B-B14F-4D97-AF65-F5344CB8AC3E}">
        <p14:creationId xmlns:p14="http://schemas.microsoft.com/office/powerpoint/2010/main" val="112121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BD31A07-C30D-40BC-8511-AEECD999D3DD}"/>
              </a:ext>
            </a:extLst>
          </p:cNvPr>
          <p:cNvPicPr>
            <a:picLocks noChangeAspect="1"/>
          </p:cNvPicPr>
          <p:nvPr/>
        </p:nvPicPr>
        <p:blipFill>
          <a:blip r:embed="rId3"/>
          <a:stretch>
            <a:fillRect/>
          </a:stretch>
        </p:blipFill>
        <p:spPr>
          <a:xfrm>
            <a:off x="1201774" y="5154535"/>
            <a:ext cx="4877224" cy="780356"/>
          </a:xfrm>
          <a:prstGeom prst="rect">
            <a:avLst/>
          </a:prstGeom>
        </p:spPr>
      </p:pic>
      <p:pic>
        <p:nvPicPr>
          <p:cNvPr id="32" name="Picture 31">
            <a:extLst>
              <a:ext uri="{FF2B5EF4-FFF2-40B4-BE49-F238E27FC236}">
                <a16:creationId xmlns:a16="http://schemas.microsoft.com/office/drawing/2014/main" id="{5A77C30F-027D-4F1C-8E53-74B362D223F6}"/>
              </a:ext>
            </a:extLst>
          </p:cNvPr>
          <p:cNvPicPr>
            <a:picLocks noChangeAspect="1"/>
          </p:cNvPicPr>
          <p:nvPr/>
        </p:nvPicPr>
        <p:blipFill>
          <a:blip r:embed="rId4"/>
          <a:stretch>
            <a:fillRect/>
          </a:stretch>
        </p:blipFill>
        <p:spPr>
          <a:xfrm>
            <a:off x="6726412" y="5212234"/>
            <a:ext cx="1402202" cy="780356"/>
          </a:xfrm>
          <a:prstGeom prst="rect">
            <a:avLst/>
          </a:prstGeom>
        </p:spPr>
      </p:pic>
      <p:sp>
        <p:nvSpPr>
          <p:cNvPr id="37" name="TextBox 36">
            <a:extLst>
              <a:ext uri="{FF2B5EF4-FFF2-40B4-BE49-F238E27FC236}">
                <a16:creationId xmlns:a16="http://schemas.microsoft.com/office/drawing/2014/main" id="{A80A3AB3-AFB7-483B-ADA6-A1645805A362}"/>
              </a:ext>
            </a:extLst>
          </p:cNvPr>
          <p:cNvSpPr txBox="1"/>
          <p:nvPr/>
        </p:nvSpPr>
        <p:spPr>
          <a:xfrm>
            <a:off x="1634127" y="1710938"/>
            <a:ext cx="4450975" cy="3693319"/>
          </a:xfrm>
          <a:prstGeom prst="rect">
            <a:avLst/>
          </a:prstGeom>
          <a:noFill/>
        </p:spPr>
        <p:txBody>
          <a:bodyPr wrap="square">
            <a:spAutoFit/>
          </a:bodyPr>
          <a:lstStyle/>
          <a:p>
            <a:pPr marL="285750" indent="-285750" defTabSz="457200">
              <a:buFont typeface="Arial" panose="020B0604020202020204" pitchFamily="34" charset="0"/>
              <a:buChar char="•"/>
            </a:pPr>
            <a:r>
              <a:rPr lang="en-US">
                <a:solidFill>
                  <a:prstClr val="black"/>
                </a:solidFill>
                <a:latin typeface="Calibri Light" panose="020F0302020204030204" pitchFamily="34" charset="0"/>
                <a:cs typeface="Calibri Light" panose="020F0302020204030204" pitchFamily="34" charset="0"/>
              </a:rPr>
              <a:t>Jointly funded by CDC’s </a:t>
            </a:r>
            <a:r>
              <a:rPr lang="en-US" i="1">
                <a:solidFill>
                  <a:prstClr val="black"/>
                </a:solidFill>
                <a:latin typeface="Calibri Light" panose="020F0302020204030204" pitchFamily="34" charset="0"/>
                <a:cs typeface="Calibri Light" panose="020F0302020204030204" pitchFamily="34" charset="0"/>
              </a:rPr>
              <a:t>Office on Smoking &amp;  Health &amp; Division of Cancer Prevention &amp;  Control</a:t>
            </a:r>
          </a:p>
          <a:p>
            <a:pPr marL="285750" indent="-285750" defTabSz="457200">
              <a:buFont typeface="Arial" panose="020B0604020202020204" pitchFamily="34" charset="0"/>
              <a:buChar char="•"/>
            </a:pPr>
            <a:endParaRPr lang="en-US">
              <a:solidFill>
                <a:prstClr val="black"/>
              </a:solidFill>
              <a:latin typeface="Calibri Light" panose="020F0302020204030204" pitchFamily="34" charset="0"/>
              <a:cs typeface="Calibri Light" panose="020F0302020204030204" pitchFamily="34" charset="0"/>
            </a:endParaRPr>
          </a:p>
          <a:p>
            <a:pPr marL="285750" indent="-285750" defTabSz="457200">
              <a:buFont typeface="Arial" panose="020B0604020202020204" pitchFamily="34" charset="0"/>
              <a:buChar char="•"/>
            </a:pPr>
            <a:r>
              <a:rPr lang="en-US">
                <a:solidFill>
                  <a:prstClr val="black"/>
                </a:solidFill>
                <a:latin typeface="Calibri Light" panose="020F0302020204030204" pitchFamily="34" charset="0"/>
                <a:cs typeface="Calibri Light" panose="020F0302020204030204" pitchFamily="34" charset="0"/>
              </a:rPr>
              <a:t>Provides resources and tools to help  organizations reduce tobacco use and  cancer among individuals experiencing mental health and substance use challenged</a:t>
            </a:r>
          </a:p>
          <a:p>
            <a:pPr marL="285750" indent="-285750" defTabSz="457200">
              <a:buFont typeface="Arial" panose="020B0604020202020204" pitchFamily="34" charset="0"/>
              <a:buChar char="•"/>
            </a:pPr>
            <a:endParaRPr lang="en-US">
              <a:solidFill>
                <a:prstClr val="black"/>
              </a:solidFill>
              <a:latin typeface="Calibri Light" panose="020F0302020204030204" pitchFamily="34" charset="0"/>
              <a:cs typeface="Calibri Light" panose="020F0302020204030204" pitchFamily="34" charset="0"/>
            </a:endParaRPr>
          </a:p>
          <a:p>
            <a:pPr marL="285750" indent="-285750" defTabSz="457200">
              <a:buFont typeface="Arial" panose="020B0604020202020204" pitchFamily="34" charset="0"/>
              <a:buChar char="•"/>
            </a:pPr>
            <a:r>
              <a:rPr lang="en-US">
                <a:solidFill>
                  <a:prstClr val="black"/>
                </a:solidFill>
                <a:latin typeface="Calibri Light" panose="020F0302020204030204" pitchFamily="34" charset="0"/>
                <a:cs typeface="Calibri Light" panose="020F0302020204030204" pitchFamily="34" charset="0"/>
              </a:rPr>
              <a:t>1 of 8 CDC National Networks to eliminate  cancer and tobacco disparities in priority  populations</a:t>
            </a:r>
          </a:p>
        </p:txBody>
      </p:sp>
      <p:sp>
        <p:nvSpPr>
          <p:cNvPr id="39" name="TextBox 38">
            <a:extLst>
              <a:ext uri="{FF2B5EF4-FFF2-40B4-BE49-F238E27FC236}">
                <a16:creationId xmlns:a16="http://schemas.microsoft.com/office/drawing/2014/main" id="{FD1D6804-B4D2-4882-9AC1-94FD7321D0D9}"/>
              </a:ext>
            </a:extLst>
          </p:cNvPr>
          <p:cNvSpPr txBox="1"/>
          <p:nvPr/>
        </p:nvSpPr>
        <p:spPr>
          <a:xfrm>
            <a:off x="6345250" y="2577586"/>
            <a:ext cx="4181280" cy="2123658"/>
          </a:xfrm>
          <a:prstGeom prst="rect">
            <a:avLst/>
          </a:prstGeom>
          <a:noFill/>
        </p:spPr>
        <p:txBody>
          <a:bodyPr wrap="square">
            <a:spAutoFit/>
          </a:bodyPr>
          <a:lstStyle/>
          <a:p>
            <a:pPr defTabSz="457200"/>
            <a:r>
              <a:rPr lang="en-US" b="1">
                <a:solidFill>
                  <a:srgbClr val="EA5E29"/>
                </a:solidFill>
                <a:latin typeface="Calibri Light" panose="020F0302020204030204" pitchFamily="34" charset="0"/>
                <a:cs typeface="Calibri Light" panose="020F0302020204030204" pitchFamily="34" charset="0"/>
              </a:rPr>
              <a:t>Free Access to…</a:t>
            </a:r>
          </a:p>
          <a:p>
            <a:pPr defTabSz="457200"/>
            <a:r>
              <a:rPr lang="en-US">
                <a:solidFill>
                  <a:prstClr val="black"/>
                </a:solidFill>
                <a:latin typeface="Calibri Light" panose="020F0302020204030204" pitchFamily="34" charset="0"/>
                <a:cs typeface="Calibri Light" panose="020F0302020204030204" pitchFamily="34" charset="0"/>
              </a:rPr>
              <a:t>Toolkits, training opportunities, virtual  communities and other resources</a:t>
            </a:r>
          </a:p>
          <a:p>
            <a:pPr defTabSz="457200"/>
            <a:endParaRPr lang="en-US" sz="800">
              <a:solidFill>
                <a:prstClr val="black"/>
              </a:solidFill>
              <a:latin typeface="Calibri Light" panose="020F0302020204030204" pitchFamily="34" charset="0"/>
              <a:cs typeface="Calibri Light" panose="020F0302020204030204" pitchFamily="34" charset="0"/>
            </a:endParaRPr>
          </a:p>
          <a:p>
            <a:pPr defTabSz="457200"/>
            <a:r>
              <a:rPr lang="en-US" b="1">
                <a:solidFill>
                  <a:srgbClr val="EA5E29"/>
                </a:solidFill>
                <a:latin typeface="Calibri Light" panose="020F0302020204030204" pitchFamily="34" charset="0"/>
                <a:cs typeface="Calibri Light" panose="020F0302020204030204" pitchFamily="34" charset="0"/>
              </a:rPr>
              <a:t>Webinars &amp; Presentations</a:t>
            </a:r>
          </a:p>
          <a:p>
            <a:pPr defTabSz="457200"/>
            <a:endParaRPr lang="en-US" sz="800" b="1">
              <a:solidFill>
                <a:srgbClr val="EA5E29"/>
              </a:solidFill>
              <a:latin typeface="Calibri Light" panose="020F0302020204030204" pitchFamily="34" charset="0"/>
              <a:cs typeface="Calibri Light" panose="020F0302020204030204" pitchFamily="34" charset="0"/>
            </a:endParaRPr>
          </a:p>
          <a:p>
            <a:pPr defTabSz="457200"/>
            <a:r>
              <a:rPr lang="en-US" b="1">
                <a:solidFill>
                  <a:srgbClr val="EA5E29"/>
                </a:solidFill>
                <a:latin typeface="Calibri Light" panose="020F0302020204030204" pitchFamily="34" charset="0"/>
                <a:cs typeface="Calibri Light" panose="020F0302020204030204" pitchFamily="34" charset="0"/>
              </a:rPr>
              <a:t>State Strategy Sessions</a:t>
            </a:r>
          </a:p>
          <a:p>
            <a:pPr defTabSz="457200"/>
            <a:endParaRPr lang="en-US" sz="800" b="1">
              <a:solidFill>
                <a:srgbClr val="EA5E29"/>
              </a:solidFill>
              <a:latin typeface="Calibri Light" panose="020F0302020204030204" pitchFamily="34" charset="0"/>
              <a:cs typeface="Calibri Light" panose="020F0302020204030204" pitchFamily="34" charset="0"/>
            </a:endParaRPr>
          </a:p>
          <a:p>
            <a:pPr defTabSz="457200"/>
            <a:r>
              <a:rPr lang="en-US" b="1">
                <a:solidFill>
                  <a:srgbClr val="EA5E29"/>
                </a:solidFill>
                <a:latin typeface="Calibri Light" panose="020F0302020204030204" pitchFamily="34" charset="0"/>
                <a:cs typeface="Calibri Light" panose="020F0302020204030204" pitchFamily="34" charset="0"/>
              </a:rPr>
              <a:t>Communities of Practice</a:t>
            </a:r>
          </a:p>
        </p:txBody>
      </p:sp>
      <p:sp>
        <p:nvSpPr>
          <p:cNvPr id="43" name="TextBox 42">
            <a:extLst>
              <a:ext uri="{FF2B5EF4-FFF2-40B4-BE49-F238E27FC236}">
                <a16:creationId xmlns:a16="http://schemas.microsoft.com/office/drawing/2014/main" id="{DE7555F2-C670-4A90-BCEC-A938DAA0EDFE}"/>
              </a:ext>
            </a:extLst>
          </p:cNvPr>
          <p:cNvSpPr txBox="1"/>
          <p:nvPr/>
        </p:nvSpPr>
        <p:spPr>
          <a:xfrm>
            <a:off x="6373090" y="1795915"/>
            <a:ext cx="4572000" cy="646331"/>
          </a:xfrm>
          <a:prstGeom prst="rect">
            <a:avLst/>
          </a:prstGeom>
          <a:noFill/>
        </p:spPr>
        <p:txBody>
          <a:bodyPr wrap="square">
            <a:spAutoFit/>
          </a:bodyPr>
          <a:lstStyle/>
          <a:p>
            <a:pPr defTabSz="457200"/>
            <a:r>
              <a:rPr lang="en-US" spc="-5">
                <a:solidFill>
                  <a:srgbClr val="000000"/>
                </a:solidFill>
                <a:latin typeface="Calibri" panose="020F0502020204030204"/>
              </a:rPr>
              <a:t>Visit </a:t>
            </a:r>
            <a:r>
              <a:rPr lang="en-US" b="1" u="sng" spc="-15">
                <a:solidFill>
                  <a:srgbClr val="EA5E29"/>
                </a:solidFill>
                <a:latin typeface="Calibri" panose="020F0502020204030204"/>
                <a:hlinkClick r:id="rId5">
                  <a:extLst>
                    <a:ext uri="{A12FA001-AC4F-418D-AE19-62706E023703}">
                      <ahyp:hlinkClr xmlns:ahyp="http://schemas.microsoft.com/office/drawing/2018/hyperlinkcolor" val="tx"/>
                    </a:ext>
                  </a:extLst>
                </a:hlinkClick>
              </a:rPr>
              <a:t>www.BHtheChange.org</a:t>
            </a:r>
            <a:r>
              <a:rPr lang="en-US" b="1" u="sng" spc="-25">
                <a:solidFill>
                  <a:srgbClr val="EA5E29"/>
                </a:solidFill>
                <a:latin typeface="Calibri" panose="020F0502020204030204"/>
                <a:hlinkClick r:id="rId5">
                  <a:extLst>
                    <a:ext uri="{A12FA001-AC4F-418D-AE19-62706E023703}">
                      <ahyp:hlinkClr xmlns:ahyp="http://schemas.microsoft.com/office/drawing/2018/hyperlinkcolor" val="tx"/>
                    </a:ext>
                  </a:extLst>
                </a:hlinkClick>
              </a:rPr>
              <a:t> </a:t>
            </a:r>
            <a:r>
              <a:rPr lang="en-US">
                <a:solidFill>
                  <a:srgbClr val="000000"/>
                </a:solidFill>
                <a:latin typeface="Calibri" panose="020F0502020204030204"/>
              </a:rPr>
              <a:t>and</a:t>
            </a:r>
            <a:br>
              <a:rPr lang="en-US">
                <a:solidFill>
                  <a:prstClr val="black"/>
                </a:solidFill>
                <a:latin typeface="Calibri" panose="020F0502020204030204"/>
              </a:rPr>
            </a:br>
            <a:r>
              <a:rPr lang="en-US">
                <a:solidFill>
                  <a:srgbClr val="000000"/>
                </a:solidFill>
                <a:latin typeface="Calibri" panose="020F0502020204030204"/>
              </a:rPr>
              <a:t>Join</a:t>
            </a:r>
            <a:r>
              <a:rPr lang="en-US" spc="-90">
                <a:solidFill>
                  <a:srgbClr val="000000"/>
                </a:solidFill>
                <a:latin typeface="Calibri" panose="020F0502020204030204"/>
              </a:rPr>
              <a:t> </a:t>
            </a:r>
            <a:r>
              <a:rPr lang="en-US" spc="-35">
                <a:solidFill>
                  <a:srgbClr val="000000"/>
                </a:solidFill>
                <a:latin typeface="Calibri" panose="020F0502020204030204"/>
              </a:rPr>
              <a:t>Today!</a:t>
            </a:r>
            <a:endParaRPr lang="en-US">
              <a:solidFill>
                <a:prstClr val="black"/>
              </a:solidFill>
              <a:latin typeface="Calibri Light" panose="020F0302020204030204" pitchFamily="34" charset="0"/>
              <a:cs typeface="Calibri Light" panose="020F0302020204030204" pitchFamily="34" charset="0"/>
            </a:endParaRPr>
          </a:p>
        </p:txBody>
      </p:sp>
      <p:sp>
        <p:nvSpPr>
          <p:cNvPr id="45" name="TextBox 44">
            <a:extLst>
              <a:ext uri="{FF2B5EF4-FFF2-40B4-BE49-F238E27FC236}">
                <a16:creationId xmlns:a16="http://schemas.microsoft.com/office/drawing/2014/main" id="{6EA03C94-D149-4310-A61F-916AF94A7054}"/>
              </a:ext>
            </a:extLst>
          </p:cNvPr>
          <p:cNvSpPr txBox="1"/>
          <p:nvPr/>
        </p:nvSpPr>
        <p:spPr>
          <a:xfrm>
            <a:off x="8021240" y="5347574"/>
            <a:ext cx="1666420" cy="369332"/>
          </a:xfrm>
          <a:prstGeom prst="rect">
            <a:avLst/>
          </a:prstGeom>
          <a:noFill/>
        </p:spPr>
        <p:txBody>
          <a:bodyPr wrap="square">
            <a:spAutoFit/>
          </a:bodyPr>
          <a:lstStyle/>
          <a:p>
            <a:pPr defTabSz="457200"/>
            <a:r>
              <a:rPr lang="en-US" b="1">
                <a:solidFill>
                  <a:srgbClr val="7FD3EE"/>
                </a:solidFill>
                <a:latin typeface="Calibri Light" panose="020F0302020204030204" pitchFamily="34" charset="0"/>
                <a:cs typeface="Calibri Light" panose="020F0302020204030204" pitchFamily="34" charset="0"/>
              </a:rPr>
              <a:t>#BHthechange</a:t>
            </a:r>
          </a:p>
        </p:txBody>
      </p:sp>
      <p:sp>
        <p:nvSpPr>
          <p:cNvPr id="11" name="TextBox 10">
            <a:extLst>
              <a:ext uri="{FF2B5EF4-FFF2-40B4-BE49-F238E27FC236}">
                <a16:creationId xmlns:a16="http://schemas.microsoft.com/office/drawing/2014/main" id="{4628A385-9730-4425-94C0-1548E7C39415}"/>
              </a:ext>
            </a:extLst>
          </p:cNvPr>
          <p:cNvSpPr txBox="1"/>
          <p:nvPr/>
        </p:nvSpPr>
        <p:spPr>
          <a:xfrm>
            <a:off x="786386" y="245873"/>
            <a:ext cx="10449088" cy="1446550"/>
          </a:xfrm>
          <a:prstGeom prst="rect">
            <a:avLst/>
          </a:prstGeom>
          <a:noFill/>
        </p:spPr>
        <p:txBody>
          <a:bodyPr wrap="square">
            <a:spAutoFit/>
          </a:bodyPr>
          <a:lstStyle/>
          <a:p>
            <a:pPr algn="ctr" defTabSz="457200">
              <a:defRPr/>
            </a:pPr>
            <a:r>
              <a:rPr lang="en-US" sz="4400" b="1">
                <a:solidFill>
                  <a:srgbClr val="EA5E29"/>
                </a:solidFill>
                <a:latin typeface="Calibri Light" panose="020F0302020204030204"/>
              </a:rPr>
              <a:t>National Behavioral Health Network for Tobacco &amp; Cancer Control</a:t>
            </a:r>
            <a:endParaRPr lang="en-US" sz="4400" b="1">
              <a:solidFill>
                <a:prstClr val="black"/>
              </a:solidFill>
              <a:latin typeface="Calibri" panose="020F0502020204030204"/>
            </a:endParaRPr>
          </a:p>
        </p:txBody>
      </p:sp>
      <p:cxnSp>
        <p:nvCxnSpPr>
          <p:cNvPr id="3" name="Straight Connector 2">
            <a:extLst>
              <a:ext uri="{FF2B5EF4-FFF2-40B4-BE49-F238E27FC236}">
                <a16:creationId xmlns:a16="http://schemas.microsoft.com/office/drawing/2014/main" id="{92BA5A51-95C5-4DAD-88DE-C8F4AEE71051}"/>
              </a:ext>
            </a:extLst>
          </p:cNvPr>
          <p:cNvCxnSpPr/>
          <p:nvPr/>
        </p:nvCxnSpPr>
        <p:spPr>
          <a:xfrm>
            <a:off x="6096000" y="1795915"/>
            <a:ext cx="0" cy="3416319"/>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56937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AC42-13CC-4A97-B712-C6B9834E7D9A}"/>
              </a:ext>
            </a:extLst>
          </p:cNvPr>
          <p:cNvSpPr>
            <a:spLocks noGrp="1"/>
          </p:cNvSpPr>
          <p:nvPr>
            <p:ph type="title"/>
          </p:nvPr>
        </p:nvSpPr>
        <p:spPr/>
        <p:txBody>
          <a:bodyPr/>
          <a:lstStyle/>
          <a:p>
            <a:pPr algn="ctr"/>
            <a:r>
              <a:rPr lang="en-US"/>
              <a:t>A Note on Language &amp; Terminology</a:t>
            </a:r>
          </a:p>
        </p:txBody>
      </p:sp>
      <p:sp>
        <p:nvSpPr>
          <p:cNvPr id="3" name="Content Placeholder 2">
            <a:extLst>
              <a:ext uri="{FF2B5EF4-FFF2-40B4-BE49-F238E27FC236}">
                <a16:creationId xmlns:a16="http://schemas.microsoft.com/office/drawing/2014/main" id="{90D68E90-0D3C-4B72-AAA6-87399207E9E2}"/>
              </a:ext>
            </a:extLst>
          </p:cNvPr>
          <p:cNvSpPr>
            <a:spLocks noGrp="1"/>
          </p:cNvSpPr>
          <p:nvPr>
            <p:ph idx="1"/>
          </p:nvPr>
        </p:nvSpPr>
        <p:spPr>
          <a:xfrm>
            <a:off x="564874" y="1825625"/>
            <a:ext cx="8979176" cy="4018584"/>
          </a:xfrm>
        </p:spPr>
        <p:txBody>
          <a:bodyPr/>
          <a:lstStyle/>
          <a:p>
            <a:r>
              <a:rPr lang="en-US" b="1"/>
              <a:t>Mental wellbeing: </a:t>
            </a:r>
            <a:r>
              <a:rPr lang="en-US"/>
              <a:t>thriving regardless of a mental health or substance use challenge.</a:t>
            </a:r>
          </a:p>
          <a:p>
            <a:endParaRPr lang="en-US"/>
          </a:p>
          <a:p>
            <a:r>
              <a:rPr lang="en-US" b="1"/>
              <a:t>Commercial tobacco use/tobacco use: </a:t>
            </a:r>
            <a:r>
              <a:rPr lang="en-US"/>
              <a:t>The use of commercial tobacco and nicotine products (including electronic nicotine devices, otherwise known as ENDs).*</a:t>
            </a:r>
          </a:p>
          <a:p>
            <a:endParaRPr lang="en-US"/>
          </a:p>
          <a:p>
            <a:r>
              <a:rPr lang="en-US" b="1"/>
              <a:t>*All references to smoking and tobacco use is referring to commercial tobacco and not the sacred and traditional use of tobacco by some American Indian and Alaskan Native communities.</a:t>
            </a:r>
          </a:p>
          <a:p>
            <a:endParaRPr lang="en-US"/>
          </a:p>
          <a:p>
            <a:endParaRPr lang="en-US"/>
          </a:p>
        </p:txBody>
      </p:sp>
    </p:spTree>
    <p:extLst>
      <p:ext uri="{BB962C8B-B14F-4D97-AF65-F5344CB8AC3E}">
        <p14:creationId xmlns:p14="http://schemas.microsoft.com/office/powerpoint/2010/main" val="251774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C2A6AA-55BD-9DEE-A749-9E4E5249F384}"/>
              </a:ext>
            </a:extLst>
          </p:cNvPr>
          <p:cNvSpPr>
            <a:spLocks noGrp="1"/>
          </p:cNvSpPr>
          <p:nvPr>
            <p:ph type="title"/>
          </p:nvPr>
        </p:nvSpPr>
        <p:spPr>
          <a:xfrm>
            <a:off x="359391" y="3429000"/>
            <a:ext cx="11062252" cy="1325563"/>
          </a:xfrm>
        </p:spPr>
        <p:txBody>
          <a:bodyPr/>
          <a:lstStyle/>
          <a:p>
            <a:r>
              <a:rPr lang="en-US" sz="5400" b="1"/>
              <a:t>Setting the context</a:t>
            </a:r>
          </a:p>
        </p:txBody>
      </p:sp>
    </p:spTree>
    <p:extLst>
      <p:ext uri="{BB962C8B-B14F-4D97-AF65-F5344CB8AC3E}">
        <p14:creationId xmlns:p14="http://schemas.microsoft.com/office/powerpoint/2010/main" val="1277608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FFB7C-5345-4835-8647-28EF4A879759}"/>
              </a:ext>
            </a:extLst>
          </p:cNvPr>
          <p:cNvSpPr>
            <a:spLocks noGrp="1"/>
          </p:cNvSpPr>
          <p:nvPr>
            <p:ph type="title" idx="4294967295"/>
          </p:nvPr>
        </p:nvSpPr>
        <p:spPr>
          <a:xfrm>
            <a:off x="838200" y="366642"/>
            <a:ext cx="10515600" cy="1325563"/>
          </a:xfrm>
        </p:spPr>
        <p:txBody>
          <a:bodyPr>
            <a:normAutofit/>
          </a:bodyPr>
          <a:lstStyle/>
          <a:p>
            <a:pPr algn="ctr"/>
            <a:r>
              <a:rPr lang="en-US" sz="3600" b="1">
                <a:solidFill>
                  <a:srgbClr val="EA5E29"/>
                </a:solidFill>
              </a:rPr>
              <a:t>Determinants of Health</a:t>
            </a:r>
            <a:endParaRPr lang="en-US" sz="3600" b="1"/>
          </a:p>
        </p:txBody>
      </p:sp>
      <p:graphicFrame>
        <p:nvGraphicFramePr>
          <p:cNvPr id="3" name="Content Placeholder 4">
            <a:extLst>
              <a:ext uri="{FF2B5EF4-FFF2-40B4-BE49-F238E27FC236}">
                <a16:creationId xmlns:a16="http://schemas.microsoft.com/office/drawing/2014/main" id="{1C86AE4C-3D15-4E1C-A160-BB1691F6A5DE}"/>
              </a:ext>
            </a:extLst>
          </p:cNvPr>
          <p:cNvGraphicFramePr>
            <a:graphicFrameLocks/>
          </p:cNvGraphicFramePr>
          <p:nvPr>
            <p:extLst>
              <p:ext uri="{D42A27DB-BD31-4B8C-83A1-F6EECF244321}">
                <p14:modId xmlns:p14="http://schemas.microsoft.com/office/powerpoint/2010/main" val="2983336601"/>
              </p:ext>
            </p:extLst>
          </p:nvPr>
        </p:nvGraphicFramePr>
        <p:xfrm>
          <a:off x="2107405" y="1813671"/>
          <a:ext cx="7506857" cy="3960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18E1AE82-6BA6-42B4-BE45-5458E4F5AB84}"/>
              </a:ext>
            </a:extLst>
          </p:cNvPr>
          <p:cNvSpPr txBox="1"/>
          <p:nvPr/>
        </p:nvSpPr>
        <p:spPr>
          <a:xfrm>
            <a:off x="692942" y="4590488"/>
            <a:ext cx="1414463" cy="1061829"/>
          </a:xfrm>
          <a:prstGeom prst="rect">
            <a:avLst/>
          </a:prstGeom>
          <a:noFill/>
        </p:spPr>
        <p:txBody>
          <a:bodyPr wrap="square" rtlCol="0">
            <a:spAutoFit/>
          </a:bodyPr>
          <a:lstStyle/>
          <a:p>
            <a:r>
              <a:rPr lang="en-US" sz="1575"/>
              <a:t>Traditional Addiction Discourse &amp; </a:t>
            </a:r>
          </a:p>
          <a:p>
            <a:r>
              <a:rPr lang="en-US" sz="1575"/>
              <a:t>Programming</a:t>
            </a:r>
          </a:p>
        </p:txBody>
      </p:sp>
      <p:sp>
        <p:nvSpPr>
          <p:cNvPr id="5" name="TextBox 4">
            <a:extLst>
              <a:ext uri="{FF2B5EF4-FFF2-40B4-BE49-F238E27FC236}">
                <a16:creationId xmlns:a16="http://schemas.microsoft.com/office/drawing/2014/main" id="{4AB1E96F-3AE2-A84E-4957-3A55CDA52843}"/>
              </a:ext>
            </a:extLst>
          </p:cNvPr>
          <p:cNvSpPr txBox="1"/>
          <p:nvPr/>
        </p:nvSpPr>
        <p:spPr>
          <a:xfrm>
            <a:off x="3236655" y="6272032"/>
            <a:ext cx="8220891" cy="369332"/>
          </a:xfrm>
          <a:prstGeom prst="rect">
            <a:avLst/>
          </a:prstGeom>
          <a:noFill/>
        </p:spPr>
        <p:txBody>
          <a:bodyPr wrap="square" rtlCol="0">
            <a:spAutoFit/>
          </a:bodyPr>
          <a:lstStyle/>
          <a:p>
            <a:r>
              <a:rPr lang="en-US"/>
              <a:t>Source: County Health Rankings Model, 2014</a:t>
            </a:r>
          </a:p>
        </p:txBody>
      </p:sp>
    </p:spTree>
    <p:extLst>
      <p:ext uri="{BB962C8B-B14F-4D97-AF65-F5344CB8AC3E}">
        <p14:creationId xmlns:p14="http://schemas.microsoft.com/office/powerpoint/2010/main" val="2123381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EAC92-B374-0B4B-B00A-BAE059769898}"/>
              </a:ext>
            </a:extLst>
          </p:cNvPr>
          <p:cNvSpPr>
            <a:spLocks noGrp="1"/>
          </p:cNvSpPr>
          <p:nvPr>
            <p:ph type="title"/>
          </p:nvPr>
        </p:nvSpPr>
        <p:spPr>
          <a:xfrm>
            <a:off x="564874" y="32616"/>
            <a:ext cx="11062252" cy="1325563"/>
          </a:xfrm>
        </p:spPr>
        <p:txBody>
          <a:bodyPr>
            <a:noAutofit/>
          </a:bodyPr>
          <a:lstStyle/>
          <a:p>
            <a:pPr algn="ctr"/>
            <a:r>
              <a:rPr lang="en-US" sz="4000">
                <a:solidFill>
                  <a:srgbClr val="EA5E29"/>
                </a:solidFill>
              </a:rPr>
              <a:t>Tobacco &amp; Behavioral Health: </a:t>
            </a:r>
            <a:br>
              <a:rPr lang="en-US" sz="4000"/>
            </a:br>
            <a:r>
              <a:rPr lang="en-US" sz="4000" i="1">
                <a:solidFill>
                  <a:srgbClr val="FF0000"/>
                </a:solidFill>
              </a:rPr>
              <a:t>What has caused the disparity?  </a:t>
            </a:r>
          </a:p>
        </p:txBody>
      </p:sp>
      <p:pic>
        <p:nvPicPr>
          <p:cNvPr id="5" name="Picture 4">
            <a:extLst>
              <a:ext uri="{FF2B5EF4-FFF2-40B4-BE49-F238E27FC236}">
                <a16:creationId xmlns:a16="http://schemas.microsoft.com/office/drawing/2014/main" id="{DB10CD34-4674-954A-A73D-3BCD92023508}"/>
              </a:ext>
            </a:extLst>
          </p:cNvPr>
          <p:cNvPicPr>
            <a:picLocks noChangeAspect="1"/>
          </p:cNvPicPr>
          <p:nvPr/>
        </p:nvPicPr>
        <p:blipFill>
          <a:blip r:embed="rId3"/>
          <a:stretch>
            <a:fillRect/>
          </a:stretch>
        </p:blipFill>
        <p:spPr>
          <a:xfrm>
            <a:off x="562442" y="1227154"/>
            <a:ext cx="4006816" cy="5026185"/>
          </a:xfrm>
          <a:prstGeom prst="rect">
            <a:avLst/>
          </a:prstGeom>
        </p:spPr>
      </p:pic>
      <p:sp>
        <p:nvSpPr>
          <p:cNvPr id="6" name="TextBox 5">
            <a:extLst>
              <a:ext uri="{FF2B5EF4-FFF2-40B4-BE49-F238E27FC236}">
                <a16:creationId xmlns:a16="http://schemas.microsoft.com/office/drawing/2014/main" id="{00C7D6CD-10E2-4347-9256-BAFD17117496}"/>
              </a:ext>
            </a:extLst>
          </p:cNvPr>
          <p:cNvSpPr txBox="1"/>
          <p:nvPr/>
        </p:nvSpPr>
        <p:spPr>
          <a:xfrm>
            <a:off x="5037551" y="2313400"/>
            <a:ext cx="4077222" cy="369332"/>
          </a:xfrm>
          <a:prstGeom prst="rect">
            <a:avLst/>
          </a:prstGeom>
          <a:noFill/>
        </p:spPr>
        <p:txBody>
          <a:bodyPr wrap="square" rtlCol="0">
            <a:spAutoFit/>
          </a:bodyPr>
          <a:lstStyle/>
          <a:p>
            <a:r>
              <a:rPr lang="en-US"/>
              <a:t> </a:t>
            </a:r>
          </a:p>
        </p:txBody>
      </p:sp>
      <p:sp>
        <p:nvSpPr>
          <p:cNvPr id="7" name="TextBox 6">
            <a:extLst>
              <a:ext uri="{FF2B5EF4-FFF2-40B4-BE49-F238E27FC236}">
                <a16:creationId xmlns:a16="http://schemas.microsoft.com/office/drawing/2014/main" id="{68FE6468-E278-5945-B11B-89B9DFD2D115}"/>
              </a:ext>
            </a:extLst>
          </p:cNvPr>
          <p:cNvSpPr txBox="1"/>
          <p:nvPr/>
        </p:nvSpPr>
        <p:spPr>
          <a:xfrm>
            <a:off x="4725356" y="1538881"/>
            <a:ext cx="6623825" cy="5139869"/>
          </a:xfrm>
          <a:prstGeom prst="rect">
            <a:avLst/>
          </a:prstGeom>
          <a:noFill/>
        </p:spPr>
        <p:txBody>
          <a:bodyPr wrap="square" lIns="91440" tIns="45720" rIns="91440" bIns="45720" rtlCol="0" anchor="t">
            <a:spAutoFit/>
          </a:bodyPr>
          <a:lstStyle/>
          <a:p>
            <a:r>
              <a:rPr lang="en-US" sz="1600"/>
              <a:t>The overall rate of cigarette smoking among adults has been falling decreasing, but individuals with mental health challenges have been neglected in prevention efforts, environmental and clinical interventions. </a:t>
            </a:r>
            <a:endParaRPr lang="en-US" sz="1600">
              <a:cs typeface="Calibri"/>
            </a:endParaRPr>
          </a:p>
          <a:p>
            <a:endParaRPr lang="en-US" sz="1600">
              <a:cs typeface="Calibri"/>
            </a:endParaRPr>
          </a:p>
          <a:p>
            <a:r>
              <a:rPr lang="en-US" sz="1600" b="1"/>
              <a:t>This </a:t>
            </a:r>
            <a:r>
              <a:rPr lang="en-US" sz="1600" b="1">
                <a:solidFill>
                  <a:srgbClr val="FF0000"/>
                </a:solidFill>
              </a:rPr>
              <a:t>disparity</a:t>
            </a:r>
            <a:r>
              <a:rPr lang="en-US" sz="1600" b="1"/>
              <a:t> can be attributed in part to predatorial practices by tobacco companies which included:</a:t>
            </a:r>
            <a:endParaRPr lang="en-US" sz="1600" b="1">
              <a:cs typeface="Calibri"/>
            </a:endParaRPr>
          </a:p>
          <a:p>
            <a:endParaRPr lang="en-US" sz="1600">
              <a:cs typeface="Calibri"/>
            </a:endParaRPr>
          </a:p>
          <a:p>
            <a:pPr marL="213995" indent="-213995">
              <a:buFont typeface="Arial" panose="020B0604020202020204" pitchFamily="34" charset="0"/>
              <a:buChar char="•"/>
            </a:pPr>
            <a:r>
              <a:rPr lang="en-US" sz="1600"/>
              <a:t>Targeted advertisements</a:t>
            </a:r>
            <a:endParaRPr lang="en-US" sz="1600">
              <a:cs typeface="Calibri" panose="020F0502020204030204"/>
            </a:endParaRPr>
          </a:p>
          <a:p>
            <a:pPr marL="213995" indent="-213995">
              <a:buFont typeface="Arial" panose="020B0604020202020204" pitchFamily="34" charset="0"/>
              <a:buChar char="•"/>
            </a:pPr>
            <a:r>
              <a:rPr lang="en-US" sz="1600"/>
              <a:t>Providing free or cheap cigarettes to psychiatric clinics</a:t>
            </a:r>
            <a:endParaRPr lang="en-US" sz="1600">
              <a:cs typeface="Calibri" panose="020F0502020204030204"/>
            </a:endParaRPr>
          </a:p>
          <a:p>
            <a:pPr marL="213995" indent="-213995">
              <a:buFont typeface="Arial" panose="020B0604020202020204" pitchFamily="34" charset="0"/>
              <a:buChar char="•"/>
            </a:pPr>
            <a:r>
              <a:rPr lang="en-US" sz="1600"/>
              <a:t>Blocking of smoke-free policies in behavioral health facilities</a:t>
            </a:r>
            <a:endParaRPr lang="en-US" sz="1600">
              <a:cs typeface="Calibri" panose="020F0502020204030204"/>
            </a:endParaRPr>
          </a:p>
          <a:p>
            <a:pPr marL="213995" indent="-213995">
              <a:buFont typeface="Arial" panose="020B0604020202020204" pitchFamily="34" charset="0"/>
              <a:buChar char="•"/>
            </a:pPr>
            <a:r>
              <a:rPr lang="en-US" sz="1600"/>
              <a:t>Funding research that perpetuates the myth that cessation would be too stressful and negatively impact overall behavioral health outcomes</a:t>
            </a:r>
            <a:endParaRPr lang="en-US" sz="1600">
              <a:cs typeface="Calibri" panose="020F0502020204030204"/>
            </a:endParaRPr>
          </a:p>
          <a:p>
            <a:pPr marL="213995" indent="-213995">
              <a:buFont typeface="Arial" panose="020B0604020202020204" pitchFamily="34" charset="0"/>
              <a:buChar char="•"/>
            </a:pPr>
            <a:endParaRPr lang="en-US" sz="1600">
              <a:cs typeface="Calibri" panose="020F0502020204030204"/>
            </a:endParaRPr>
          </a:p>
          <a:p>
            <a:pPr marL="285750" indent="-285750">
              <a:buFont typeface="Arial"/>
              <a:buChar char="•"/>
            </a:pPr>
            <a:r>
              <a:rPr lang="en-US" sz="1600" b="1">
                <a:ea typeface="+mn-lt"/>
                <a:cs typeface="+mn-lt"/>
              </a:rPr>
              <a:t>High rate of ACEs/Trauma</a:t>
            </a:r>
            <a:endParaRPr lang="en-US" sz="1600">
              <a:cs typeface="Calibri"/>
            </a:endParaRPr>
          </a:p>
          <a:p>
            <a:pPr marL="285750" indent="-285750">
              <a:buFont typeface="Arial"/>
              <a:buChar char="•"/>
            </a:pPr>
            <a:r>
              <a:rPr lang="en-US" sz="1600" b="1">
                <a:ea typeface="+mn-lt"/>
                <a:cs typeface="+mn-lt"/>
              </a:rPr>
              <a:t>Limited access to high quality care (delays in care, lower quality of care, and more) </a:t>
            </a:r>
            <a:endParaRPr lang="en-US" sz="1600">
              <a:cs typeface="Calibri"/>
            </a:endParaRPr>
          </a:p>
          <a:p>
            <a:pPr marL="285750" indent="-285750">
              <a:buFont typeface="Arial"/>
              <a:buChar char="•"/>
            </a:pPr>
            <a:endParaRPr lang="en-US" sz="1600">
              <a:cs typeface="Calibri"/>
            </a:endParaRPr>
          </a:p>
          <a:p>
            <a:pPr marL="213995" indent="-213995">
              <a:buFont typeface="Arial" panose="020B0604020202020204" pitchFamily="34" charset="0"/>
              <a:buChar char="•"/>
            </a:pPr>
            <a:endParaRPr lang="en-US" sz="1600">
              <a:cs typeface="Calibri"/>
            </a:endParaRPr>
          </a:p>
          <a:p>
            <a:endParaRPr lang="en-US" sz="2000">
              <a:cs typeface="Calibri" panose="020F0502020204030204"/>
            </a:endParaRPr>
          </a:p>
          <a:p>
            <a:endParaRPr lang="en-US" sz="2000">
              <a:cs typeface="Calibri" panose="020F0502020204030204"/>
            </a:endParaRPr>
          </a:p>
        </p:txBody>
      </p:sp>
      <p:sp>
        <p:nvSpPr>
          <p:cNvPr id="4" name="TextBox 3">
            <a:extLst>
              <a:ext uri="{FF2B5EF4-FFF2-40B4-BE49-F238E27FC236}">
                <a16:creationId xmlns:a16="http://schemas.microsoft.com/office/drawing/2014/main" id="{37D0BCAD-F263-256C-E004-0FFCE5AE51BC}"/>
              </a:ext>
            </a:extLst>
          </p:cNvPr>
          <p:cNvSpPr txBox="1"/>
          <p:nvPr/>
        </p:nvSpPr>
        <p:spPr>
          <a:xfrm>
            <a:off x="4804171" y="6322218"/>
            <a:ext cx="44648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Source: Apollonio and Malone, 2005</a:t>
            </a:r>
            <a:endParaRPr lang="en-US"/>
          </a:p>
          <a:p>
            <a:pPr algn="l"/>
            <a:endParaRPr lang="en-US">
              <a:cs typeface="Calibri"/>
            </a:endParaRPr>
          </a:p>
        </p:txBody>
      </p:sp>
    </p:spTree>
    <p:extLst>
      <p:ext uri="{BB962C8B-B14F-4D97-AF65-F5344CB8AC3E}">
        <p14:creationId xmlns:p14="http://schemas.microsoft.com/office/powerpoint/2010/main" val="4228556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BA07-A6AE-4CC8-AC7C-5B2109481E5F}"/>
              </a:ext>
            </a:extLst>
          </p:cNvPr>
          <p:cNvSpPr>
            <a:spLocks noGrp="1"/>
          </p:cNvSpPr>
          <p:nvPr>
            <p:ph type="title"/>
          </p:nvPr>
        </p:nvSpPr>
        <p:spPr/>
        <p:txBody>
          <a:bodyPr/>
          <a:lstStyle/>
          <a:p>
            <a:r>
              <a:rPr lang="en-US"/>
              <a:t>Let’s Talk About Why People Start Smoking</a:t>
            </a:r>
          </a:p>
        </p:txBody>
      </p:sp>
      <p:sp>
        <p:nvSpPr>
          <p:cNvPr id="3" name="Content Placeholder 2">
            <a:extLst>
              <a:ext uri="{FF2B5EF4-FFF2-40B4-BE49-F238E27FC236}">
                <a16:creationId xmlns:a16="http://schemas.microsoft.com/office/drawing/2014/main" id="{A3A0E15B-6F6F-42D4-A923-055FD709E6D8}"/>
              </a:ext>
            </a:extLst>
          </p:cNvPr>
          <p:cNvSpPr>
            <a:spLocks noGrp="1"/>
          </p:cNvSpPr>
          <p:nvPr>
            <p:ph idx="1"/>
          </p:nvPr>
        </p:nvSpPr>
        <p:spPr/>
        <p:txBody>
          <a:bodyPr/>
          <a:lstStyle/>
          <a:p>
            <a:pPr marL="285750" indent="-285750">
              <a:buFont typeface="Arial" panose="020B0604020202020204" pitchFamily="34" charset="0"/>
              <a:buChar char="•"/>
            </a:pPr>
            <a:r>
              <a:rPr lang="en-US" sz="2400"/>
              <a:t>Targeted and Predatorial Marketing</a:t>
            </a:r>
            <a:endParaRPr lang="en-US" sz="2600"/>
          </a:p>
          <a:p>
            <a:pPr marL="285750" indent="-285750">
              <a:buFont typeface="Arial" panose="020B0604020202020204" pitchFamily="34" charset="0"/>
              <a:buChar char="•"/>
            </a:pPr>
            <a:r>
              <a:rPr lang="en-US" sz="2400"/>
              <a:t>High rate of ACEs/Trauma</a:t>
            </a:r>
          </a:p>
          <a:p>
            <a:pPr marL="971550" lvl="1" indent="-285750"/>
            <a:r>
              <a:rPr lang="en-US"/>
              <a:t>High risk behaviors </a:t>
            </a:r>
          </a:p>
          <a:p>
            <a:pPr marL="285750" indent="-285750">
              <a:buFont typeface="Arial" panose="020B0604020202020204" pitchFamily="34" charset="0"/>
              <a:buChar char="•"/>
            </a:pPr>
            <a:r>
              <a:rPr lang="en-US" sz="2400"/>
              <a:t>Limited access to high quality care </a:t>
            </a:r>
          </a:p>
          <a:p>
            <a:pPr marL="285750" indent="-285750">
              <a:buFont typeface="Arial" panose="020B0604020202020204" pitchFamily="34" charset="0"/>
              <a:buChar char="•"/>
            </a:pPr>
            <a:r>
              <a:rPr lang="en-US" sz="2400"/>
              <a:t>Delays in care</a:t>
            </a:r>
          </a:p>
          <a:p>
            <a:pPr marL="285750" indent="-285750">
              <a:buFont typeface="Arial" panose="020B0604020202020204" pitchFamily="34" charset="0"/>
              <a:buChar char="•"/>
            </a:pPr>
            <a:r>
              <a:rPr lang="en-US" sz="2400"/>
              <a:t>Lower quality of care</a:t>
            </a:r>
          </a:p>
          <a:p>
            <a:pPr marL="285750" indent="-285750">
              <a:buFont typeface="Arial" panose="020B0604020202020204" pitchFamily="34" charset="0"/>
              <a:buChar char="•"/>
            </a:pPr>
            <a:r>
              <a:rPr lang="en-US" sz="2400" i="1"/>
              <a:t>Anything else? </a:t>
            </a:r>
            <a:endParaRPr lang="en-US" i="1"/>
          </a:p>
          <a:p>
            <a:endParaRPr lang="en-US"/>
          </a:p>
        </p:txBody>
      </p:sp>
    </p:spTree>
    <p:extLst>
      <p:ext uri="{BB962C8B-B14F-4D97-AF65-F5344CB8AC3E}">
        <p14:creationId xmlns:p14="http://schemas.microsoft.com/office/powerpoint/2010/main" val="28750909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4e13ba2-4984-4c5c-a79b-d85e3afa4cf9">
      <Terms xmlns="http://schemas.microsoft.com/office/infopath/2007/PartnerControls"/>
    </lcf76f155ced4ddcb4097134ff3c332f>
    <TaxCatchAll xmlns="d84a2626-38bf-4f33-8ad2-8aaee1bb7b9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2502FC93EAA54185A2E8C6E89D0367" ma:contentTypeVersion="15" ma:contentTypeDescription="Create a new document." ma:contentTypeScope="" ma:versionID="420fa0dfa198db0fc22bc99fd118b00c">
  <xsd:schema xmlns:xsd="http://www.w3.org/2001/XMLSchema" xmlns:xs="http://www.w3.org/2001/XMLSchema" xmlns:p="http://schemas.microsoft.com/office/2006/metadata/properties" xmlns:ns2="d4e13ba2-4984-4c5c-a79b-d85e3afa4cf9" xmlns:ns3="d84a2626-38bf-4f33-8ad2-8aaee1bb7b91" targetNamespace="http://schemas.microsoft.com/office/2006/metadata/properties" ma:root="true" ma:fieldsID="da8f6fad1f713699885725af4e31a0d7" ns2:_="" ns3:_="">
    <xsd:import namespace="d4e13ba2-4984-4c5c-a79b-d85e3afa4cf9"/>
    <xsd:import namespace="d84a2626-38bf-4f33-8ad2-8aaee1bb7b9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e13ba2-4984-4c5c-a79b-d85e3afa4c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98304ef-af6d-4835-9de1-cb437459200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84a2626-38bf-4f33-8ad2-8aaee1bb7b9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0c1f3c7-80e4-4eee-90d3-86f3cd2532e9}" ma:internalName="TaxCatchAll" ma:showField="CatchAllData" ma:web="d84a2626-38bf-4f33-8ad2-8aaee1bb7b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3661AF-63A0-4894-AFCB-AB16310E817D}">
  <ds:schemaRefs>
    <ds:schemaRef ds:uri="d84a2626-38bf-4f33-8ad2-8aaee1bb7b91"/>
    <ds:schemaRef ds:uri="http://www.w3.org/XML/1998/namespace"/>
    <ds:schemaRef ds:uri="http://purl.org/dc/dcmitype/"/>
    <ds:schemaRef ds:uri="http://schemas.microsoft.com/office/2006/metadata/properties"/>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d4e13ba2-4984-4c5c-a79b-d85e3afa4cf9"/>
    <ds:schemaRef ds:uri="http://purl.org/dc/elements/1.1/"/>
  </ds:schemaRefs>
</ds:datastoreItem>
</file>

<file path=customXml/itemProps2.xml><?xml version="1.0" encoding="utf-8"?>
<ds:datastoreItem xmlns:ds="http://schemas.openxmlformats.org/officeDocument/2006/customXml" ds:itemID="{501078AA-C4B9-4A16-B984-BE73CFC1C8CF}">
  <ds:schemaRefs>
    <ds:schemaRef ds:uri="http://schemas.microsoft.com/sharepoint/v3/contenttype/forms"/>
  </ds:schemaRefs>
</ds:datastoreItem>
</file>

<file path=customXml/itemProps3.xml><?xml version="1.0" encoding="utf-8"?>
<ds:datastoreItem xmlns:ds="http://schemas.openxmlformats.org/officeDocument/2006/customXml" ds:itemID="{E8ED96C5-36B9-43F9-B921-10BBCC542AC2}">
  <ds:schemaRefs>
    <ds:schemaRef ds:uri="d4e13ba2-4984-4c5c-a79b-d85e3afa4cf9"/>
    <ds:schemaRef ds:uri="d84a2626-38bf-4f33-8ad2-8aaee1bb7b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8729</Words>
  <Application>Microsoft Office PowerPoint</Application>
  <PresentationFormat>Widescreen</PresentationFormat>
  <Paragraphs>586</Paragraphs>
  <Slides>39</Slides>
  <Notes>28</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39</vt:i4>
      </vt:variant>
    </vt:vector>
  </HeadingPairs>
  <TitlesOfParts>
    <vt:vector size="56" baseType="lpstr">
      <vt:lpstr>&amp;quot</vt:lpstr>
      <vt:lpstr>Arial</vt:lpstr>
      <vt:lpstr>brandon-text</vt:lpstr>
      <vt:lpstr>Calibri</vt:lpstr>
      <vt:lpstr>Calibri Body</vt:lpstr>
      <vt:lpstr>Calibri Light</vt:lpstr>
      <vt:lpstr>Cavolini</vt:lpstr>
      <vt:lpstr>Courier New</vt:lpstr>
      <vt:lpstr>Lucida Grande</vt:lpstr>
      <vt:lpstr>Open Sans</vt:lpstr>
      <vt:lpstr>Symbol</vt:lpstr>
      <vt:lpstr>Times New Roman</vt:lpstr>
      <vt:lpstr>Tw Cen MT</vt:lpstr>
      <vt:lpstr>Wingdings</vt:lpstr>
      <vt:lpstr>Office Theme</vt:lpstr>
      <vt:lpstr>Custom Design</vt:lpstr>
      <vt:lpstr>3_Office Theme</vt:lpstr>
      <vt:lpstr>Supporting Tobacco Cessation with Trauma-Informed Approaches</vt:lpstr>
      <vt:lpstr> Welcome from the NBHN Team!</vt:lpstr>
      <vt:lpstr>Housekeeping</vt:lpstr>
      <vt:lpstr>PowerPoint Presentation</vt:lpstr>
      <vt:lpstr>A Note on Language &amp; Terminology</vt:lpstr>
      <vt:lpstr>Setting the context</vt:lpstr>
      <vt:lpstr>Determinants of Health</vt:lpstr>
      <vt:lpstr>Tobacco &amp; Behavioral Health:  What has caused the disparity?  </vt:lpstr>
      <vt:lpstr>Let’s Talk About Why People Start Smoking</vt:lpstr>
      <vt:lpstr>PowerPoint Presentation</vt:lpstr>
      <vt:lpstr>Examining Risk: Poverty, other disadvantages tied to higher smoking risk</vt:lpstr>
      <vt:lpstr>PowerPoint Presentation</vt:lpstr>
      <vt:lpstr>Understanding Trauma: taking a closer look</vt:lpstr>
      <vt:lpstr>Adversity, Trauma and Toxic Stress</vt:lpstr>
      <vt:lpstr>PowerPoint Presentation</vt:lpstr>
      <vt:lpstr>Making Connections</vt:lpstr>
      <vt:lpstr>PowerPoint Presentation</vt:lpstr>
      <vt:lpstr>PTSD and DSM-5 Diagnostic Criteria</vt:lpstr>
      <vt:lpstr>Post-Traumatic Stress Disorder (PTSD)</vt:lpstr>
      <vt:lpstr>Health Risk Behaviors       Long Term Health Consequences </vt:lpstr>
      <vt:lpstr>PowerPoint Presentation</vt:lpstr>
      <vt:lpstr>Symptomology</vt:lpstr>
      <vt:lpstr>Symptomology</vt:lpstr>
      <vt:lpstr>Special Populations</vt:lpstr>
      <vt:lpstr>Cessation in Special Populations</vt:lpstr>
      <vt:lpstr>Douglas W. Lane, PhD, ABPP, CPsychol</vt:lpstr>
      <vt:lpstr>By the Numbers   </vt:lpstr>
      <vt:lpstr>PTSD Symptom Categories </vt:lpstr>
      <vt:lpstr>Proposed Role of Smoking in PTSD </vt:lpstr>
      <vt:lpstr>Challenges for Older Smokers</vt:lpstr>
      <vt:lpstr>Interventions</vt:lpstr>
      <vt:lpstr>Clinical Tip #1</vt:lpstr>
      <vt:lpstr>Clinical Tip #2</vt:lpstr>
      <vt:lpstr>Clinical Tip #3</vt:lpstr>
      <vt:lpstr>Clinical Tip #4</vt:lpstr>
      <vt:lpstr>Resources</vt:lpstr>
      <vt:lpstr>Sources </vt:lpstr>
      <vt:lpstr>Comments &amp;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Wainwright</dc:creator>
  <cp:lastModifiedBy>Hope Rothenberg</cp:lastModifiedBy>
  <cp:revision>51</cp:revision>
  <dcterms:created xsi:type="dcterms:W3CDTF">2021-03-18T18:22:02Z</dcterms:created>
  <dcterms:modified xsi:type="dcterms:W3CDTF">2022-08-11T15:47:16Z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0x010100A72502FC93EAA54185A2E8C6E89D0367</vt:lpwstr>
  </property>
  <property fmtid="{D5CDD505-2E9C-101B-9397-08002B2CF9AE}" pid="3" name="MediaServiceImageTags">
    <vt:lpwstr/>
  </property>
</Properties>
</file>